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52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44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9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96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08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78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578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13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93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47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BDAD-8593-41B3-847F-E7DD69AF58ED}" type="datetimeFigureOut">
              <a:rPr lang="nb-NO" smtClean="0"/>
              <a:t>02.10.2018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375C-65F3-4C48-85DD-E4557350FA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03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estbrannregion.n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Trygg hjemme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Brannforebygging for eldre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4" y="-1"/>
            <a:ext cx="9214256" cy="15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7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 kjøkkenet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Hold øye med komfyren når den er i bruk</a:t>
            </a:r>
          </a:p>
          <a:p>
            <a:r>
              <a:rPr lang="nb-NO" altLang="nb-NO" sz="2800" dirty="0">
                <a:latin typeface="Calibri" pitchFamily="34" charset="0"/>
              </a:rPr>
              <a:t>Sjekk alltid om plater er slått av før du legger </a:t>
            </a:r>
          </a:p>
          <a:p>
            <a:pPr>
              <a:buFontTx/>
              <a:buNone/>
            </a:pPr>
            <a:r>
              <a:rPr lang="nb-NO" altLang="nb-NO" sz="2800" dirty="0">
                <a:latin typeface="Calibri" pitchFamily="34" charset="0"/>
              </a:rPr>
              <a:t>    deg eller går ut</a:t>
            </a:r>
          </a:p>
          <a:p>
            <a:r>
              <a:rPr lang="nb-NO" altLang="nb-NO" sz="2800" dirty="0">
                <a:latin typeface="Calibri" pitchFamily="34" charset="0"/>
              </a:rPr>
              <a:t>Monter tidsur eller trekk ut kontakten til elektriske apparater</a:t>
            </a:r>
          </a:p>
          <a:p>
            <a:r>
              <a:rPr lang="nb-NO" altLang="nb-NO" sz="2800" dirty="0">
                <a:latin typeface="Calibri" pitchFamily="34" charset="0"/>
              </a:rPr>
              <a:t>Rengjør kjøkkenviften jevnlig </a:t>
            </a:r>
          </a:p>
          <a:p>
            <a:pPr marL="0" indent="0">
              <a:buNone/>
            </a:pPr>
            <a:r>
              <a:rPr lang="nb-NO" altLang="nb-NO" sz="2800" dirty="0">
                <a:latin typeface="Calibri" pitchFamily="34" charset="0"/>
              </a:rPr>
              <a:t>    for fett 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yte på komfyr kjøkken (6)">
            <a:extLst>
              <a:ext uri="{FF2B5EF4-FFF2-40B4-BE49-F238E27FC236}">
                <a16:creationId xmlns="" xmlns:a16="http://schemas.microsoft.com/office/drawing/2014/main" id="{617F725C-D5C2-4AEE-B94A-D863D66B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47333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3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 soverommet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Røykvarsleren må høres på soverommet med lukket dør </a:t>
            </a:r>
          </a:p>
          <a:p>
            <a:r>
              <a:rPr lang="nb-NO" altLang="nb-NO" sz="2800" dirty="0">
                <a:latin typeface="Calibri" pitchFamily="34" charset="0"/>
              </a:rPr>
              <a:t>Røykvarsler kan kobles mot trygghetsalarm </a:t>
            </a:r>
          </a:p>
          <a:p>
            <a:r>
              <a:rPr lang="nb-NO" altLang="nb-NO" sz="2800" dirty="0">
                <a:latin typeface="Calibri" pitchFamily="34" charset="0"/>
              </a:rPr>
              <a:t>Røyk aldri på sengen</a:t>
            </a:r>
          </a:p>
          <a:p>
            <a:r>
              <a:rPr lang="nb-NO" altLang="nb-NO" sz="2800" dirty="0">
                <a:latin typeface="Calibri" pitchFamily="34" charset="0"/>
              </a:rPr>
              <a:t>Brett aldri varmetepper</a:t>
            </a:r>
          </a:p>
          <a:p>
            <a:r>
              <a:rPr lang="nb-NO" altLang="nb-NO" sz="2800" dirty="0">
                <a:latin typeface="Calibri" pitchFamily="34" charset="0"/>
              </a:rPr>
              <a:t>Ha telefon i nærheten av sengen   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A2E38AFC-2306-46BA-9DBF-5F24C99FE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11114"/>
          <a:stretch/>
        </p:blipFill>
        <p:spPr bwMode="auto">
          <a:xfrm>
            <a:off x="5997848" y="3429000"/>
            <a:ext cx="26786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19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Ellers i huset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Ikke belast stikkontaktene med for mange elektriske produkter </a:t>
            </a:r>
          </a:p>
          <a:p>
            <a:r>
              <a:rPr lang="nb-NO" altLang="nb-NO" sz="2800" dirty="0">
                <a:latin typeface="Calibri" pitchFamily="34" charset="0"/>
              </a:rPr>
              <a:t>Lamper og varmeovner bør være fastmonterte </a:t>
            </a:r>
          </a:p>
          <a:p>
            <a:r>
              <a:rPr lang="nb-NO" altLang="nb-NO" sz="2800" dirty="0">
                <a:latin typeface="Calibri" pitchFamily="34" charset="0"/>
              </a:rPr>
              <a:t>Ikke bruk oppvaskmaskin, vaskemaskin eller tørketrommel når du sover </a:t>
            </a:r>
            <a:br>
              <a:rPr lang="nb-NO" altLang="nb-NO" sz="2800" dirty="0">
                <a:latin typeface="Calibri" pitchFamily="34" charset="0"/>
              </a:rPr>
            </a:br>
            <a:r>
              <a:rPr lang="nb-NO" altLang="nb-NO" sz="2800" dirty="0">
                <a:latin typeface="Calibri" pitchFamily="34" charset="0"/>
              </a:rPr>
              <a:t>eller er borte fra boligen 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ED83192F-CFB5-4358-A3CA-2D742B94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15" y="3717032"/>
            <a:ext cx="3244941" cy="22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0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Levende lys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altLang="nb-NO" sz="3000" dirty="0">
                <a:latin typeface="Calibri" pitchFamily="34" charset="0"/>
              </a:rPr>
              <a:t>Slokk alltid levende lys før du forlater rommet </a:t>
            </a:r>
          </a:p>
          <a:p>
            <a:r>
              <a:rPr lang="nb-NO" altLang="nb-NO" sz="3000" dirty="0">
                <a:latin typeface="Calibri" pitchFamily="34" charset="0"/>
              </a:rPr>
              <a:t>Plasser tente lys i god avstand til brennbart materiale</a:t>
            </a:r>
          </a:p>
          <a:p>
            <a:r>
              <a:rPr lang="nb-NO" altLang="nb-NO" sz="3000" dirty="0">
                <a:latin typeface="Calibri" pitchFamily="34" charset="0"/>
              </a:rPr>
              <a:t>Ikke bruk lysmansjetter eller pynt og dekorasjoner </a:t>
            </a:r>
            <a:br>
              <a:rPr lang="nb-NO" altLang="nb-NO" sz="3000" dirty="0">
                <a:latin typeface="Calibri" pitchFamily="34" charset="0"/>
              </a:rPr>
            </a:br>
            <a:r>
              <a:rPr lang="nb-NO" altLang="nb-NO" sz="3000" dirty="0">
                <a:latin typeface="Calibri" pitchFamily="34" charset="0"/>
              </a:rPr>
              <a:t>nær tente lys</a:t>
            </a:r>
          </a:p>
          <a:p>
            <a:r>
              <a:rPr lang="nb-NO" altLang="nb-NO" sz="3000" dirty="0">
                <a:latin typeface="Calibri" pitchFamily="34" charset="0"/>
              </a:rPr>
              <a:t>Plasser telys på underlag som tåler høy temperatur</a:t>
            </a:r>
          </a:p>
          <a:p>
            <a:r>
              <a:rPr lang="nb-NO" altLang="nb-NO" sz="3000" dirty="0">
                <a:latin typeface="Calibri" pitchFamily="34" charset="0"/>
              </a:rPr>
              <a:t>Selvslukkende stearinlys reduserer </a:t>
            </a:r>
            <a:br>
              <a:rPr lang="nb-NO" altLang="nb-NO" sz="3000" dirty="0">
                <a:latin typeface="Calibri" pitchFamily="34" charset="0"/>
              </a:rPr>
            </a:br>
            <a:r>
              <a:rPr lang="nb-NO" altLang="nb-NO" sz="3000" dirty="0">
                <a:latin typeface="Calibri" pitchFamily="34" charset="0"/>
              </a:rPr>
              <a:t>risikoen for brann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adm.bgo\BK\BB\Felles\Infofelles\Foto\Foto sesong og illustrasjoner\Lys\stearinlys.jpg">
            <a:extLst>
              <a:ext uri="{FF2B5EF4-FFF2-40B4-BE49-F238E27FC236}">
                <a16:creationId xmlns="" xmlns:a16="http://schemas.microsoft.com/office/drawing/2014/main" id="{E3A09A16-E68D-4870-933D-C46156A36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7695"/>
          <a:stretch/>
        </p:blipFill>
        <p:spPr bwMode="auto">
          <a:xfrm>
            <a:off x="5997848" y="4365104"/>
            <a:ext cx="2678608" cy="172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8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Hvis det brenner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b="1" dirty="0">
                <a:latin typeface="Calibri" pitchFamily="34" charset="0"/>
              </a:rPr>
              <a:t>REDDE</a:t>
            </a:r>
            <a:r>
              <a:rPr lang="nb-NO" altLang="nb-NO" dirty="0">
                <a:latin typeface="Calibri" pitchFamily="34" charset="0"/>
              </a:rPr>
              <a:t> alle som er i fare </a:t>
            </a:r>
          </a:p>
          <a:p>
            <a:pPr marL="0" indent="0">
              <a:buFontTx/>
              <a:buNone/>
            </a:pPr>
            <a:r>
              <a:rPr lang="nb-NO" altLang="nb-NO" b="1" dirty="0">
                <a:latin typeface="Calibri" pitchFamily="34" charset="0"/>
              </a:rPr>
              <a:t>VARSLE</a:t>
            </a:r>
            <a:r>
              <a:rPr lang="nb-NO" altLang="nb-NO" dirty="0">
                <a:latin typeface="Calibri" pitchFamily="34" charset="0"/>
              </a:rPr>
              <a:t> nødnummer 110</a:t>
            </a:r>
          </a:p>
          <a:p>
            <a:pPr marL="0" indent="0">
              <a:buFontTx/>
              <a:buNone/>
            </a:pPr>
            <a:r>
              <a:rPr lang="nb-NO" altLang="nb-NO" b="1" dirty="0">
                <a:latin typeface="Calibri" pitchFamily="34" charset="0"/>
              </a:rPr>
              <a:t>SLOKKE </a:t>
            </a:r>
            <a:r>
              <a:rPr lang="nb-NO" altLang="nb-NO" dirty="0">
                <a:latin typeface="Calibri" pitchFamily="34" charset="0"/>
              </a:rPr>
              <a:t>dersom mulig </a:t>
            </a:r>
          </a:p>
          <a:p>
            <a:pPr marL="0" indent="0">
              <a:buFontTx/>
              <a:buNone/>
            </a:pPr>
            <a:r>
              <a:rPr lang="nb-NO" altLang="nb-NO" b="1" dirty="0">
                <a:latin typeface="Calibri" pitchFamily="34" charset="0"/>
              </a:rPr>
              <a:t>RØMME</a:t>
            </a:r>
            <a:r>
              <a:rPr lang="nb-NO" altLang="nb-NO" dirty="0">
                <a:latin typeface="Calibri" pitchFamily="34" charset="0"/>
              </a:rPr>
              <a:t> lukk vindu og dører 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8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Ring 110 ved brann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Snakke rolig og tydelig</a:t>
            </a:r>
          </a:p>
          <a:p>
            <a:r>
              <a:rPr lang="nb-NO" altLang="nb-NO" sz="2800" dirty="0">
                <a:latin typeface="Calibri" pitchFamily="34" charset="0"/>
              </a:rPr>
              <a:t>Fortelle hvem du er</a:t>
            </a:r>
          </a:p>
          <a:p>
            <a:r>
              <a:rPr lang="nb-NO" altLang="nb-NO" sz="2800" dirty="0">
                <a:latin typeface="Calibri" pitchFamily="34" charset="0"/>
              </a:rPr>
              <a:t>Oppgi stedsnavn og kommune</a:t>
            </a:r>
          </a:p>
          <a:p>
            <a:r>
              <a:rPr lang="nb-NO" altLang="nb-NO" sz="2800" dirty="0">
                <a:latin typeface="Calibri" pitchFamily="34" charset="0"/>
              </a:rPr>
              <a:t>Oppgi telefonnummeret du ringer fra</a:t>
            </a:r>
          </a:p>
          <a:p>
            <a:r>
              <a:rPr lang="nb-NO" altLang="nb-NO" sz="2800" dirty="0">
                <a:latin typeface="Calibri" pitchFamily="34" charset="0"/>
              </a:rPr>
              <a:t>Fortelle hva som har skjedd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adm.bgo\BK\BB\Felles\Infofelles\Twitter\ring-110[1].jpg">
            <a:extLst>
              <a:ext uri="{FF2B5EF4-FFF2-40B4-BE49-F238E27FC236}">
                <a16:creationId xmlns="" xmlns:a16="http://schemas.microsoft.com/office/drawing/2014/main" id="{847F8ABF-CE60-4BC9-AC75-79CBB8ED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18224"/>
            <a:ext cx="1631056" cy="16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Slokking av brann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Ikke utsett deg selv eller andre for fare</a:t>
            </a:r>
          </a:p>
          <a:p>
            <a:r>
              <a:rPr lang="nb-NO" altLang="nb-NO" sz="2800" dirty="0">
                <a:latin typeface="Calibri" pitchFamily="34" charset="0"/>
              </a:rPr>
              <a:t>Hold avstand og sikt mot bunnen av flammen</a:t>
            </a:r>
          </a:p>
          <a:p>
            <a:r>
              <a:rPr lang="nb-NO" altLang="nb-NO" sz="2800" dirty="0">
                <a:latin typeface="Calibri" pitchFamily="34" charset="0"/>
              </a:rPr>
              <a:t>Husk at et pulverapparat tømmes på 10 sekunder </a:t>
            </a:r>
          </a:p>
          <a:p>
            <a:r>
              <a:rPr lang="nb-NO" altLang="nb-NO" sz="2800" dirty="0">
                <a:latin typeface="Calibri" pitchFamily="34" charset="0"/>
              </a:rPr>
              <a:t>Slokk aldri med vann i frityr eller olje</a:t>
            </a:r>
          </a:p>
          <a:p>
            <a:r>
              <a:rPr lang="nb-NO" altLang="nb-NO" sz="2800" dirty="0">
                <a:latin typeface="Calibri" pitchFamily="34" charset="0"/>
              </a:rPr>
              <a:t>Trekk ut kontakten ved brann i </a:t>
            </a:r>
            <a:br>
              <a:rPr lang="nb-NO" altLang="nb-NO" sz="2800" dirty="0">
                <a:latin typeface="Calibri" pitchFamily="34" charset="0"/>
              </a:rPr>
            </a:br>
            <a:r>
              <a:rPr lang="nb-NO" altLang="nb-NO" sz="2800" dirty="0">
                <a:latin typeface="Calibri" pitchFamily="34" charset="0"/>
              </a:rPr>
              <a:t>elektriske apparat 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Brannskader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Brenner det i klærne til en person, legg ham ned</a:t>
            </a:r>
          </a:p>
          <a:p>
            <a:r>
              <a:rPr lang="nb-NO" altLang="nb-NO" sz="2800" dirty="0">
                <a:latin typeface="Calibri" pitchFamily="34" charset="0"/>
              </a:rPr>
              <a:t>Slokk med vann eller kvel ilden med et teppe, jakke eller lignende </a:t>
            </a:r>
          </a:p>
          <a:p>
            <a:r>
              <a:rPr lang="nb-NO" altLang="nb-NO" sz="2800" dirty="0">
                <a:latin typeface="Calibri" pitchFamily="34" charset="0"/>
              </a:rPr>
              <a:t>Fjern teppet når ilden er slokket og skaff vann for å avkjøle det forbrente området </a:t>
            </a:r>
          </a:p>
          <a:p>
            <a:r>
              <a:rPr lang="nb-NO" altLang="nb-NO" sz="2800" dirty="0">
                <a:latin typeface="Calibri" pitchFamily="34" charset="0"/>
              </a:rPr>
              <a:t>Fortsett avkjøling til personen</a:t>
            </a:r>
            <a:br>
              <a:rPr lang="nb-NO" altLang="nb-NO" sz="2800" dirty="0">
                <a:latin typeface="Calibri" pitchFamily="34" charset="0"/>
              </a:rPr>
            </a:br>
            <a:r>
              <a:rPr lang="nb-NO" altLang="nb-NO" sz="2800" dirty="0">
                <a:latin typeface="Calibri" pitchFamily="34" charset="0"/>
              </a:rPr>
              <a:t>kommer til lege  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edkjøling brannsår (6)">
            <a:extLst>
              <a:ext uri="{FF2B5EF4-FFF2-40B4-BE49-F238E27FC236}">
                <a16:creationId xmlns="" xmlns:a16="http://schemas.microsoft.com/office/drawing/2014/main" id="{78F258F4-6547-4169-ACB0-2B4D710BD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6739" t="17513" r="24316" b="12515"/>
          <a:stretch/>
        </p:blipFill>
        <p:spPr bwMode="auto">
          <a:xfrm>
            <a:off x="5843935" y="3789040"/>
            <a:ext cx="2832521" cy="22322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1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Trygg fyring</a:t>
            </a:r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595D0BE-275B-4A44-80BA-FB69C233F2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6" y="1772816"/>
            <a:ext cx="8531856" cy="333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Flere tips på nettsiden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www.vestbrannregion.no</a:t>
            </a:r>
            <a:endParaRPr lang="nb-N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4" y="-1"/>
            <a:ext cx="9214256" cy="15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itchFamily="34" charset="0"/>
              </a:rPr>
              <a:t>Røykvarsler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Alle boliger skal ha minst en fungerende røykvarsler eller et brannalarmanlegg</a:t>
            </a:r>
          </a:p>
          <a:p>
            <a:r>
              <a:rPr lang="nb-NO" altLang="nb-NO" sz="2800" dirty="0">
                <a:latin typeface="Calibri" pitchFamily="34" charset="0"/>
              </a:rPr>
              <a:t>Skal høres fra alle soverom</a:t>
            </a:r>
          </a:p>
          <a:p>
            <a:r>
              <a:rPr lang="nb-NO" altLang="nb-NO" sz="2800" dirty="0">
                <a:latin typeface="Calibri" pitchFamily="34" charset="0"/>
              </a:rPr>
              <a:t>Plasseres midt i taket </a:t>
            </a:r>
          </a:p>
          <a:p>
            <a:r>
              <a:rPr lang="nb-NO" altLang="nb-NO" sz="2800" dirty="0">
                <a:latin typeface="Calibri" pitchFamily="34" charset="0"/>
              </a:rPr>
              <a:t>Må testes jevnlig</a:t>
            </a:r>
          </a:p>
          <a:p>
            <a:r>
              <a:rPr lang="nb-NO" altLang="nb-NO" sz="2800" dirty="0">
                <a:latin typeface="Calibri" pitchFamily="34" charset="0"/>
              </a:rPr>
              <a:t>Bytt batteri en gang i året  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96B99FC9-C269-4CE3-B2BF-8742DB7C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51" y="2636837"/>
            <a:ext cx="332581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0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itchFamily="34" charset="0"/>
              </a:rPr>
              <a:t>Slokkeutstyr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Det skal være minimum ett fungerende </a:t>
            </a:r>
          </a:p>
          <a:p>
            <a:pPr marL="0" indent="0">
              <a:buNone/>
            </a:pPr>
            <a:r>
              <a:rPr lang="nb-NO" altLang="nb-NO" sz="2800" dirty="0">
                <a:latin typeface="Calibri" pitchFamily="34" charset="0"/>
              </a:rPr>
              <a:t>slokkeutstyr i hver boenhet</a:t>
            </a:r>
          </a:p>
          <a:p>
            <a:r>
              <a:rPr lang="nb-NO" altLang="nb-NO" sz="2800" dirty="0">
                <a:latin typeface="Calibri" pitchFamily="34" charset="0"/>
              </a:rPr>
              <a:t>Husbrannslange, pulverapparat </a:t>
            </a:r>
          </a:p>
          <a:p>
            <a:pPr marL="0" indent="0">
              <a:buNone/>
            </a:pPr>
            <a:r>
              <a:rPr lang="nb-NO" altLang="nb-NO" sz="2800" dirty="0">
                <a:latin typeface="Calibri" pitchFamily="34" charset="0"/>
              </a:rPr>
              <a:t>eller skumapparat </a:t>
            </a:r>
          </a:p>
          <a:p>
            <a:r>
              <a:rPr lang="nb-NO" altLang="nb-NO" sz="2800" dirty="0">
                <a:latin typeface="Calibri" pitchFamily="34" charset="0"/>
              </a:rPr>
              <a:t>Monteres lett tilgjengelig og </a:t>
            </a:r>
          </a:p>
          <a:p>
            <a:pPr marL="0" indent="0">
              <a:buNone/>
            </a:pPr>
            <a:r>
              <a:rPr lang="nb-NO" altLang="nb-NO" sz="2800" dirty="0">
                <a:latin typeface="Calibri" pitchFamily="34" charset="0"/>
              </a:rPr>
              <a:t>kontrolleres jevnlig 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www.uib.no/sites/w3.uib.no/files/w2/co/colourbox7236842.jpg">
            <a:extLst>
              <a:ext uri="{FF2B5EF4-FFF2-40B4-BE49-F238E27FC236}">
                <a16:creationId xmlns="" xmlns:a16="http://schemas.microsoft.com/office/drawing/2014/main" id="{D136D01A-9332-4FDB-819D-8DE1433B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99460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0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itchFamily="34" charset="0"/>
              </a:rPr>
              <a:t>Slokkeutstyr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Pilen på pulverapparatet skal </a:t>
            </a:r>
          </a:p>
          <a:p>
            <a:pPr marL="0" indent="0">
              <a:buNone/>
            </a:pPr>
            <a:r>
              <a:rPr lang="nb-NO" altLang="nb-NO" sz="2800" dirty="0">
                <a:latin typeface="Calibri" pitchFamily="34" charset="0"/>
              </a:rPr>
              <a:t>stå på grønt felt</a:t>
            </a:r>
          </a:p>
          <a:p>
            <a:r>
              <a:rPr lang="nb-NO" altLang="nb-NO" sz="2800" dirty="0">
                <a:latin typeface="Calibri" pitchFamily="34" charset="0"/>
              </a:rPr>
              <a:t>Vend apparatet for å hindre at </a:t>
            </a:r>
          </a:p>
          <a:p>
            <a:pPr marL="0" indent="0">
              <a:buNone/>
            </a:pPr>
            <a:r>
              <a:rPr lang="nb-NO" altLang="nb-NO" sz="2800" dirty="0">
                <a:latin typeface="Calibri" pitchFamily="34" charset="0"/>
              </a:rPr>
              <a:t>pulveret klumper seg</a:t>
            </a:r>
          </a:p>
          <a:p>
            <a:r>
              <a:rPr lang="nb-NO" altLang="nb-NO" sz="2800" dirty="0">
                <a:latin typeface="Calibri" pitchFamily="34" charset="0"/>
              </a:rPr>
              <a:t>Lever til kontroll hvert 5. år </a:t>
            </a:r>
          </a:p>
          <a:p>
            <a:pPr marL="0" indent="0">
              <a:buNone/>
            </a:pPr>
            <a:r>
              <a:rPr lang="nb-NO" altLang="nb-NO" sz="2800" dirty="0">
                <a:latin typeface="Calibri" pitchFamily="34" charset="0"/>
              </a:rPr>
              <a:t>og til service hvert 10. år 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www.uib.no/sites/w3.uib.no/files/w2/co/colourbox7236842.jpg">
            <a:extLst>
              <a:ext uri="{FF2B5EF4-FFF2-40B4-BE49-F238E27FC236}">
                <a16:creationId xmlns="" xmlns:a16="http://schemas.microsoft.com/office/drawing/2014/main" id="{DF060922-68C4-4529-85DA-61DAD1BA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99460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itchFamily="34" charset="0"/>
              </a:rPr>
              <a:t>Tilleggsutstyr for slokking</a:t>
            </a:r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Nd9GcR_JE1mhB2PD4lPtl9OZzsowbHi8Bu0x4M2GG9A0O0MOdGt03O8">
            <a:extLst>
              <a:ext uri="{FF2B5EF4-FFF2-40B4-BE49-F238E27FC236}">
                <a16:creationId xmlns="" xmlns:a16="http://schemas.microsoft.com/office/drawing/2014/main" id="{F7AC85A3-4C3D-46AE-BBE1-AD9AF66D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967364"/>
            <a:ext cx="2232248" cy="3837900"/>
          </a:xfrm>
          <a:prstGeom prst="rect">
            <a:avLst/>
          </a:prstGeom>
        </p:spPr>
      </p:pic>
      <p:pic>
        <p:nvPicPr>
          <p:cNvPr id="6" name="Picture 5" descr="ANd9GcQhcOjnve2jDrphmdRh71JZe2J6ULr3G2ebRY1NfR602MKjRzhn3A">
            <a:extLst>
              <a:ext uri="{FF2B5EF4-FFF2-40B4-BE49-F238E27FC236}">
                <a16:creationId xmlns="" xmlns:a16="http://schemas.microsoft.com/office/drawing/2014/main" id="{F6189FF5-4135-45ED-8F7B-2ECC101E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02" y="2060848"/>
            <a:ext cx="2409502" cy="36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50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itchFamily="34" charset="0"/>
              </a:rPr>
              <a:t>Rømningsveier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Ha en plan for rømning</a:t>
            </a:r>
          </a:p>
          <a:p>
            <a:r>
              <a:rPr lang="nb-NO" altLang="nb-NO" sz="2800" dirty="0">
                <a:latin typeface="Calibri" pitchFamily="34" charset="0"/>
              </a:rPr>
              <a:t>Du skal kunne komme deg raskt ut av boligen – uten å bruke nøkkel </a:t>
            </a:r>
          </a:p>
          <a:p>
            <a:r>
              <a:rPr lang="nb-NO" altLang="nb-NO" sz="2800" dirty="0">
                <a:latin typeface="Calibri" pitchFamily="34" charset="0"/>
              </a:rPr>
              <a:t>Møbler slik at du lett kommer deg ut </a:t>
            </a:r>
          </a:p>
          <a:p>
            <a:r>
              <a:rPr lang="nb-NO" altLang="nb-NO" sz="2800" dirty="0">
                <a:latin typeface="Calibri" pitchFamily="34" charset="0"/>
              </a:rPr>
              <a:t>Hold rømningsveiene frie for rot og andre hindringer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deresultat for rømningsvei">
            <a:extLst>
              <a:ext uri="{FF2B5EF4-FFF2-40B4-BE49-F238E27FC236}">
                <a16:creationId xmlns="" xmlns:a16="http://schemas.microsoft.com/office/drawing/2014/main" id="{2DD224B0-08B5-451A-8878-1FD286A1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0" y="4464190"/>
            <a:ext cx="2814136" cy="141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4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itchFamily="34" charset="0"/>
              </a:rPr>
              <a:t>Hvem er utsatt for brann?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altLang="nb-NO" sz="2800" dirty="0">
                <a:latin typeface="Calibri" pitchFamily="34" charset="0"/>
              </a:rPr>
              <a:t>Eldre - en tredjedel av de som omkommer i brann er over 70 år</a:t>
            </a:r>
          </a:p>
          <a:p>
            <a:r>
              <a:rPr lang="nb-NO" altLang="nb-NO" sz="2800" dirty="0">
                <a:latin typeface="Calibri" pitchFamily="34" charset="0"/>
              </a:rPr>
              <a:t>Personer over 70 år utgjør en tiendedel av befolkningen</a:t>
            </a:r>
          </a:p>
          <a:p>
            <a:r>
              <a:rPr lang="nb-NO" altLang="nb-NO" sz="2800" dirty="0">
                <a:latin typeface="Calibri" pitchFamily="34" charset="0"/>
              </a:rPr>
              <a:t>Antallet personer over 70 år vil fordobles frem mot 2060</a:t>
            </a:r>
          </a:p>
          <a:p>
            <a:r>
              <a:rPr lang="nb-NO" altLang="nb-NO" sz="2800" dirty="0">
                <a:latin typeface="Calibri" pitchFamily="34" charset="0"/>
              </a:rPr>
              <a:t>Andre risikogrupper er studenter, ulike innvandrergrupper og personer har utfordringer innen rus og  psykiatri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0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altLang="nb-NO" sz="4900" kern="0" dirty="0">
                <a:latin typeface="Calibri" panose="020F0502020204030204" pitchFamily="34" charset="0"/>
              </a:rPr>
              <a:t>Her starter halvparten av alle boligbranner</a:t>
            </a:r>
            <a:r>
              <a:rPr lang="nb-NO" kern="0" dirty="0">
                <a:latin typeface="Calibri" panose="020F0502020204030204" pitchFamily="34" charset="0"/>
              </a:rPr>
              <a:t/>
            </a:r>
            <a:br>
              <a:rPr lang="nb-NO" kern="0" dirty="0">
                <a:latin typeface="Calibri" panose="020F0502020204030204" pitchFamily="34" charset="0"/>
              </a:rPr>
            </a:br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1">
            <a:extLst>
              <a:ext uri="{FF2B5EF4-FFF2-40B4-BE49-F238E27FC236}">
                <a16:creationId xmlns="" xmlns:a16="http://schemas.microsoft.com/office/drawing/2014/main" id="{62E11271-9F46-49C4-A43B-ED17D204B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662906"/>
            <a:ext cx="7820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8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Komfyrvakt hindrer brann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itchFamily="34" charset="0"/>
              </a:rPr>
              <a:t>Komfyren er den største enkeltårsaken til brann</a:t>
            </a:r>
          </a:p>
          <a:p>
            <a:r>
              <a:rPr lang="nb-NO" altLang="nb-NO" sz="2800" dirty="0">
                <a:latin typeface="Calibri" pitchFamily="34" charset="0"/>
              </a:rPr>
              <a:t>Komfyrvakt hindrer at </a:t>
            </a:r>
            <a:br>
              <a:rPr lang="nb-NO" altLang="nb-NO" sz="2800" dirty="0">
                <a:latin typeface="Calibri" pitchFamily="34" charset="0"/>
              </a:rPr>
            </a:br>
            <a:r>
              <a:rPr lang="nb-NO" altLang="nb-NO" sz="2800" dirty="0">
                <a:latin typeface="Calibri" pitchFamily="34" charset="0"/>
              </a:rPr>
              <a:t>komfyrbranner oppstår</a:t>
            </a:r>
          </a:p>
          <a:p>
            <a:r>
              <a:rPr lang="nb-NO" altLang="nb-NO" sz="2800" dirty="0">
                <a:latin typeface="Calibri" pitchFamily="34" charset="0"/>
              </a:rPr>
              <a:t>Hjelpemiddelsentralen </a:t>
            </a:r>
            <a:br>
              <a:rPr lang="nb-NO" altLang="nb-NO" sz="2800" dirty="0">
                <a:latin typeface="Calibri" pitchFamily="34" charset="0"/>
              </a:rPr>
            </a:br>
            <a:r>
              <a:rPr lang="nb-NO" altLang="nb-NO" sz="2800" dirty="0">
                <a:latin typeface="Calibri" pitchFamily="34" charset="0"/>
              </a:rPr>
              <a:t>installerer komfyrvakt </a:t>
            </a:r>
            <a:br>
              <a:rPr lang="nb-NO" altLang="nb-NO" sz="2800" dirty="0">
                <a:latin typeface="Calibri" pitchFamily="34" charset="0"/>
              </a:rPr>
            </a:br>
            <a:r>
              <a:rPr lang="nb-NO" altLang="nb-NO" sz="2800" dirty="0">
                <a:latin typeface="Calibri" pitchFamily="34" charset="0"/>
              </a:rPr>
              <a:t>gratis hos spesielt </a:t>
            </a:r>
            <a:br>
              <a:rPr lang="nb-NO" altLang="nb-NO" sz="2800" dirty="0">
                <a:latin typeface="Calibri" pitchFamily="34" charset="0"/>
              </a:rPr>
            </a:br>
            <a:r>
              <a:rPr lang="nb-NO" altLang="nb-NO" sz="2800" dirty="0">
                <a:latin typeface="Calibri" pitchFamily="34" charset="0"/>
              </a:rPr>
              <a:t>utsatte personer </a:t>
            </a:r>
          </a:p>
          <a:p>
            <a:endParaRPr lang="nb-NO" dirty="0"/>
          </a:p>
        </p:txBody>
      </p:sp>
      <p:pic>
        <p:nvPicPr>
          <p:cNvPr id="4" name="Picture 2" descr="\\adm.bgo\BK\BB\Felles\Prosjekt\Brannsamarbeid i Bergens regionen\VBR 2018\Nettside\Grafikk\logo 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8" y="6103516"/>
            <a:ext cx="2678608" cy="4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68F550-10C3-4A02-B162-11AC6D527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27" t="10103" r="6957" b="7591"/>
          <a:stretch/>
        </p:blipFill>
        <p:spPr bwMode="auto">
          <a:xfrm>
            <a:off x="5312543" y="3285455"/>
            <a:ext cx="3363913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982408"/>
      </p:ext>
    </p:extLst>
  </p:cSld>
  <p:clrMapOvr>
    <a:masterClrMapping/>
  </p:clrMapOvr>
</p:sld>
</file>

<file path=ppt/theme/theme1.xml><?xml version="1.0" encoding="utf-8"?>
<a:theme xmlns:a="http://schemas.openxmlformats.org/drawingml/2006/main" name="Brannforebygging for eld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annforebygging for eldre" id="{0B758F8E-D186-4CE7-A68C-BA5C280FE84D}" vid="{3DE912B9-48FE-4B19-8DC8-BB4B2CEBF0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Brannforebygging for eldre</Template>
  <TotalTime>1</TotalTime>
  <Words>461</Words>
  <Application>Microsoft Office PowerPoint</Application>
  <PresentationFormat>Skjermfremvisning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Brannforebygging for eldre</vt:lpstr>
      <vt:lpstr>Trygg hjemme</vt:lpstr>
      <vt:lpstr>Røykvarsler</vt:lpstr>
      <vt:lpstr>Slokkeutstyr</vt:lpstr>
      <vt:lpstr>Slokkeutstyr</vt:lpstr>
      <vt:lpstr>Tilleggsutstyr for slokking</vt:lpstr>
      <vt:lpstr>Rømningsveier</vt:lpstr>
      <vt:lpstr>Hvem er utsatt for brann? </vt:lpstr>
      <vt:lpstr>Her starter halvparten av alle boligbranner </vt:lpstr>
      <vt:lpstr>Komfyrvakt hindrer brann</vt:lpstr>
      <vt:lpstr>På kjøkkenet</vt:lpstr>
      <vt:lpstr>På soverommet</vt:lpstr>
      <vt:lpstr>Ellers i huset</vt:lpstr>
      <vt:lpstr>Levende lys</vt:lpstr>
      <vt:lpstr>Hvis det brenner</vt:lpstr>
      <vt:lpstr>Ring 110 ved brann</vt:lpstr>
      <vt:lpstr>Slokking av brann</vt:lpstr>
      <vt:lpstr>Brannskader</vt:lpstr>
      <vt:lpstr>Trygg fyring</vt:lpstr>
      <vt:lpstr>Flere tips på nettsiden</vt:lpstr>
    </vt:vector>
  </TitlesOfParts>
  <Company>Bergen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Trygg hjemme</dc:title>
  <dc:creator>Hatlestad, Silje Marie</dc:creator>
  <cp:lastModifiedBy>Hatlestad, Silje Marie</cp:lastModifiedBy>
  <cp:revision>2</cp:revision>
  <dcterms:created xsi:type="dcterms:W3CDTF">2018-09-25T10:06:19Z</dcterms:created>
  <dcterms:modified xsi:type="dcterms:W3CDTF">2018-10-02T08:14:41Z</dcterms:modified>
</cp:coreProperties>
</file>