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70" r:id="rId9"/>
    <p:sldId id="269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5" autoAdjust="0"/>
    <p:restoredTop sz="76441" autoAdjust="0"/>
  </p:normalViewPr>
  <p:slideViewPr>
    <p:cSldViewPr snapToGrid="0" showGuides="1">
      <p:cViewPr>
        <p:scale>
          <a:sx n="75" d="100"/>
          <a:sy n="75" d="100"/>
        </p:scale>
        <p:origin x="-2664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245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8AC4A-0BA7-4841-BB5B-A837898091C6}" type="datetimeFigureOut">
              <a:rPr lang="nn-NO" smtClean="0"/>
              <a:pPr/>
              <a:t>15.01.2019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6C7D8-332E-1245-B6D0-C75E3BD7AF0F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1956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275C9-E1C2-43FB-A267-7026F51DC75D}" type="datetimeFigureOut">
              <a:rPr lang="nb-NO" smtClean="0"/>
              <a:pPr/>
              <a:t>15.01.2019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7B4D-040D-4C99-ACB9-4F668B6105C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59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Brann kan forhindres ved forebygging, kunnskap og sunn fornuft.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aller fleste branntilløp kan slokkes før de får utvikle seg til en brann.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35259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Bare godkjente elektrikere har lov til å montere og reparere elektriske anlegg og elektrisk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utstyr, for 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ksempel stikkontakter.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dirty="0" smtClean="0"/>
              <a:t>Enkel</a:t>
            </a:r>
            <a:r>
              <a:rPr lang="nb-NO" baseline="0" dirty="0" smtClean="0"/>
              <a:t> montering av lamper kan man gjøre selv.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8826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 forsiktig ved bruk av åpen flamme.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alltid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øye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levende lys. Slokk lyset når du forlater rommet.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 plasser brennende lys nær brennbart materiale (som gardin, aviser, duk, servietter osv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 </a:t>
            </a: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Tips:</a:t>
            </a:r>
            <a:endParaRPr lang="nb-NO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LED – lys som er batteridrevet kan være et godt supplement for levende lys. Ikke bare er det mer brannsikkert, men de gir også bedre inneklima.</a:t>
            </a:r>
          </a:p>
          <a:p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kommer i ulike størrelser og former og kan kjøpes på alle jernvarebutikker.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992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Varm aske eller sigarettsneiper må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slokkes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(med vann) før de kastes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bosset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Viktig å ikke dekke over røykvarslere/brannalarmer ved røyking av vannpipe eller sigaretter.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4398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REDDE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 som er i fare.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VARSLE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nødnummer 110.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SLOKKE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dersom mulig.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RØMME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 og lukk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vindu og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dører.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Dersom du er usikker på å slokke/for stort branntilløp, ikke slokk, men redd deg selv. Brannvesenet tar seg av slokkingen når de kommer.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1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koster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ingenting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å ringe brannvesenet!</a:t>
            </a:r>
            <a:b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Snakk rolig og tydelig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Fortell hvem du er og hvor du 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Fortell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hva som har skjedd</a:t>
            </a: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Dersom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ikke kan snakke norsk eller engelsk er det viktigste å lære adressen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6324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Du kan</a:t>
            </a:r>
            <a:r>
              <a:rPr lang="nb-NO" baseline="0" dirty="0" smtClean="0"/>
              <a:t> følge Bergen brannvesen på både </a:t>
            </a:r>
            <a:r>
              <a:rPr lang="nb-NO" baseline="0" dirty="0" err="1" smtClean="0"/>
              <a:t>Twitter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Facebook</a:t>
            </a:r>
            <a:r>
              <a:rPr lang="nb-NO" baseline="0" dirty="0" smtClean="0"/>
              <a:t> og </a:t>
            </a:r>
            <a:r>
              <a:rPr lang="nb-NO" baseline="0" dirty="0" err="1" smtClean="0"/>
              <a:t>Instagram</a:t>
            </a:r>
            <a:r>
              <a:rPr lang="nb-NO" baseline="0" dirty="0" smtClean="0"/>
              <a:t>. Søk etter </a:t>
            </a:r>
            <a:r>
              <a:rPr lang="nb-NO" i="1" baseline="0" dirty="0" smtClean="0"/>
              <a:t>bergenbrannvesen</a:t>
            </a:r>
            <a:r>
              <a:rPr lang="nb-NO" baseline="0" dirty="0" smtClean="0"/>
              <a:t>.</a:t>
            </a:r>
            <a:br>
              <a:rPr lang="nb-NO" baseline="0" dirty="0" smtClean="0"/>
            </a:br>
            <a:r>
              <a:rPr lang="nb-NO" baseline="0" dirty="0" smtClean="0"/>
              <a:t/>
            </a:r>
            <a:br>
              <a:rPr lang="nb-NO" baseline="0" dirty="0" smtClean="0"/>
            </a:br>
            <a:r>
              <a:rPr lang="nb-NO" baseline="0" dirty="0" smtClean="0"/>
              <a:t>Vi har også en </a:t>
            </a:r>
            <a:r>
              <a:rPr lang="nb-NO" baseline="0" dirty="0" err="1" smtClean="0"/>
              <a:t>YouTube</a:t>
            </a:r>
            <a:r>
              <a:rPr lang="nb-NO" baseline="0" dirty="0" smtClean="0"/>
              <a:t> konto der det ligger flere nyttige filmer (der finner du også animasjonsfilmen fra dette kurset). </a:t>
            </a:r>
            <a:br>
              <a:rPr lang="nb-NO" baseline="0" dirty="0" smtClean="0"/>
            </a:br>
            <a:r>
              <a:rPr lang="nb-NO" baseline="0" dirty="0" smtClean="0"/>
              <a:t/>
            </a:r>
            <a:br>
              <a:rPr lang="nb-NO" baseline="0" dirty="0" smtClean="0"/>
            </a:br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594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boliger skal ha minst én fungerende røykvarsler eller et brannalarmanlegg i hver etasje.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Alarmen s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høres fra alle soverom og oppholdsrom når dørene er lukket.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Dersom den ikke høres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alle rom anbefales det å montere flere røykvarslere.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Plasseres i taket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 testes jevnlig. Test røykvarsleren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jevnlig med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testknappen og bytt batteri én gang i året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esember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Røykvarslerdagen. Brannvesenet anbefaler alle å bytte batteri denne dagen og gjøre dette til en rutine.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91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skal være minimum ett fungerende slokkeutstyr i hver boenhet og minst en for hver etasje i boenheten: husbrannslange / brannslukkingsapparat. Gjerne begge deler.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Slokkeutstyret skal være lett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tilgjengelig,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 for eksempel i gangen eller på kjøkkenet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Husbrannslangen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 rekke frem til alle rom i huset og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være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koblet til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vann.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Forklar hvordan man sjekker at brannslukkingsapparatet er klart til bruk/virker (vis på apparatet hvordan dette gjøres). 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Pilen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manometeret skal stå på grønt, da er apparatet klart til å brukes. Det er viktig å se til at slangen er hel uten sprekker og at splinten er i.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Tilleggsinformasjon: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spørsmål om hva som anbefales av skum eller pulver, så anbefaler brannvesenet begge, men skumapparat gjør mindre skade på inventar enn pulverapparat.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831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v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iktig å ha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plan for rømning.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usikker på hvor rømningsveien er, ta kontakt med huseier for en gjennomgang.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Øv gjerne sammen med familien din, alene eller dem du bor med.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skal kunne komme deg raskt ut av boligen – uten å bruke nøkkel.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rømningsveiene frie for rot og andre hindringer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Rotete rømningsveier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være til hindre både for deg, andre beboere, samt operativ som skal inn å gjøre slokkearbeid.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0240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alltid et øye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komfyren når den er i bruk. Blir du avbrutt i matlagingen, trekk maten til siden og skru av platen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Ca. 50% av branner og branntilløp i boliger starter på kjøkkenet. </a:t>
            </a:r>
            <a:b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b-NO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anbefaler å ikke lage mat på nattestid eller etter inntak av alkohol.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057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 brann i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gryte: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på lokk, trekk gryten til siden og skru av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platen.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 smtClean="0"/>
          </a:p>
          <a:p>
            <a:r>
              <a:rPr lang="nb-NO" dirty="0" smtClean="0"/>
              <a:t>Ved</a:t>
            </a:r>
            <a:r>
              <a:rPr lang="nb-NO" baseline="0" dirty="0" smtClean="0"/>
              <a:t> å ta på lokket kveler du flammen. Ved å trekke gryten til siden og skru av platen fjerner du kilden til varme. </a:t>
            </a:r>
          </a:p>
          <a:p>
            <a:endParaRPr lang="nb-NO" baseline="0" dirty="0" smtClean="0"/>
          </a:p>
          <a:p>
            <a:r>
              <a:rPr lang="nb-NO" u="sng" baseline="0" dirty="0" smtClean="0"/>
              <a:t>Aldri</a:t>
            </a:r>
            <a:r>
              <a:rPr lang="nb-NO" baseline="0" dirty="0" smtClean="0"/>
              <a:t> bruk vann for å slokke brann i gryte, da dette forverrer flammeutviklingen.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08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Elektroniske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apparater skal brukes i våken tilstand og du skal være til stede.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Unngå å lade laptop, nettbrett og mobiltelefoner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natten. </a:t>
            </a: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7002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Slå alltid av oppvaskmaskin,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tørketrommel og vaskemaskin når du legger deg eller forlater boligen.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96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Dersom</a:t>
            </a:r>
            <a:r>
              <a:rPr lang="nb-NO" baseline="0" dirty="0" smtClean="0"/>
              <a:t> man har m</a:t>
            </a:r>
            <a:r>
              <a:rPr lang="nb-NO" dirty="0" smtClean="0"/>
              <a:t>ange</a:t>
            </a:r>
            <a:r>
              <a:rPr lang="nb-NO" baseline="0" dirty="0" smtClean="0"/>
              <a:t> elektriske produkter bør man u</a:t>
            </a:r>
            <a:r>
              <a:rPr lang="nb-NO" dirty="0" smtClean="0"/>
              <a:t>nngå</a:t>
            </a:r>
            <a:r>
              <a:rPr lang="nb-NO" baseline="0" dirty="0" smtClean="0"/>
              <a:t> å </a:t>
            </a:r>
            <a:r>
              <a:rPr lang="nb-NO" baseline="0" dirty="0" err="1" smtClean="0"/>
              <a:t>overkoble</a:t>
            </a:r>
            <a:r>
              <a:rPr lang="nb-NO" baseline="0" dirty="0" smtClean="0"/>
              <a:t> skjøteledningene.</a:t>
            </a:r>
          </a:p>
          <a:p>
            <a:endParaRPr lang="nb-NO" b="0" baseline="0" dirty="0" smtClean="0"/>
          </a:p>
          <a:p>
            <a:r>
              <a:rPr lang="nb-NO" b="0" baseline="0" dirty="0" smtClean="0"/>
              <a:t>Huskeregel: </a:t>
            </a:r>
            <a:r>
              <a:rPr lang="nb-NO" baseline="0" dirty="0" smtClean="0"/>
              <a:t>ikke bruk flere kontaktpunkter enn skjøteledningene har.</a:t>
            </a:r>
          </a:p>
          <a:p>
            <a:endParaRPr lang="nb-NO" baseline="0" dirty="0" smtClean="0"/>
          </a:p>
          <a:p>
            <a:r>
              <a:rPr lang="nb-NO" baseline="0" dirty="0" smtClean="0"/>
              <a:t>Kjøleskap, vaskemaskin/tørketrommel og oljeovner skal kobles direkte i kontakten på veggen og kontakten skal være jordet.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B4D-040D-4C99-ACB9-4F668B6105CC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17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34543" y="2694781"/>
            <a:ext cx="4309383" cy="1468438"/>
          </a:xfrm>
        </p:spPr>
        <p:txBody>
          <a:bodyPr anchor="t"/>
          <a:lstStyle>
            <a:lvl1pPr algn="l">
              <a:defRPr sz="4700"/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4543" y="4415575"/>
            <a:ext cx="4026354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ild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D0875E3-B772-470E-828D-706901A12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2463" y="838200"/>
            <a:ext cx="3440566" cy="5485493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91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8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9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Subtitl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204D99E0-DCC2-437C-888B-FBD5953E3AC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96686" y="4423455"/>
            <a:ext cx="4169224" cy="190023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9" name="Plassholder for bild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4A3ABBC9-AF8B-4B46-B159-3FDA75D756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39398" y="838200"/>
            <a:ext cx="3440566" cy="5485493"/>
          </a:xfrm>
        </p:spPr>
        <p:txBody>
          <a:bodyPr/>
          <a:lstStyle/>
          <a:p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C91D8290-0C4E-4F91-90BC-AA580DBBED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6688" y="2710543"/>
            <a:ext cx="4342710" cy="1468438"/>
          </a:xfrm>
        </p:spPr>
        <p:txBody>
          <a:bodyPr anchor="t"/>
          <a:lstStyle>
            <a:lvl1pPr algn="l">
              <a:defRPr sz="4700"/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t"/>
          <a:lstStyle>
            <a:lvl1pPr>
              <a:defRPr sz="4700"/>
            </a:lvl1pPr>
          </a:lstStyle>
          <a:p>
            <a:r>
              <a:rPr lang="nb-NO" dirty="0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57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80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642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880011" y="5299640"/>
            <a:ext cx="1758271" cy="365125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Utarbeidet av Bergen Brannvesen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24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6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62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56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5B3BAA3F-A57A-441C-8FF0-E49DDD1BCD80}"/>
              </a:ext>
            </a:extLst>
          </p:cNvPr>
          <p:cNvSpPr/>
          <p:nvPr userDrawn="1"/>
        </p:nvSpPr>
        <p:spPr>
          <a:xfrm>
            <a:off x="-142875" y="-152400"/>
            <a:ext cx="9429750" cy="71628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0B58C2F7-7427-44B5-8E0E-48402B6D5A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mc="http://schemas.openxmlformats.org/markup-compatibility/2006" xmlns:mv="urn:schemas-microsoft-com:mac:vml"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 rot="16200000">
            <a:off x="1378354" y="-956278"/>
            <a:ext cx="6435726" cy="877055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8953" y="63236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B33B0-B080-4B7A-B4DB-E18EF1E932E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549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C00000"/>
          </a:solidFill>
          <a:latin typeface="PT Sans"/>
          <a:ea typeface="+mn-ea"/>
          <a:cs typeface="PT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C00000"/>
          </a:solidFill>
          <a:latin typeface="PT Sans"/>
          <a:ea typeface="+mn-ea"/>
          <a:cs typeface="PT San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accent2"/>
          </a:solidFill>
          <a:latin typeface="PT Sans"/>
          <a:ea typeface="+mn-ea"/>
          <a:cs typeface="PT San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PT Sans"/>
          <a:ea typeface="+mn-ea"/>
          <a:cs typeface="PT San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accent2"/>
          </a:solidFill>
          <a:latin typeface="PT Sans"/>
          <a:ea typeface="+mn-ea"/>
          <a:cs typeface="PT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9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6FC9E1E1-9967-42E3-AC83-BEDDCB78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27FB525A-C0EC-4499-8CCE-B014ACFB3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0" r="32653"/>
          <a:stretch/>
        </p:blipFill>
        <p:spPr>
          <a:xfrm>
            <a:off x="694127" y="602742"/>
            <a:ext cx="2381079" cy="583654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586F8639-18F2-445A-A0B0-FE8C4DE309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52" y="4027788"/>
            <a:ext cx="1125367" cy="2405872"/>
          </a:xfrm>
          <a:prstGeom prst="rect">
            <a:avLst/>
          </a:prstGeom>
        </p:spPr>
      </p:pic>
      <p:pic>
        <p:nvPicPr>
          <p:cNvPr id="7" name="Bilde 6" descr="Brannsikkerthet_hjemme-logo_SERI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175" y="1816765"/>
            <a:ext cx="5140737" cy="202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F3B34667-68F2-4E53-90CE-29AFD247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FE272535-1DD0-4BCA-B7BC-794E6C6817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Bruk godkjent elektriker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C3876BDC-85C9-4189-A487-394E4ABEC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86" y="1724470"/>
            <a:ext cx="3804126" cy="45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D42E776-7B55-422B-BCAA-09663783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EBCC75D8-74CB-4F22-B367-07FF6A7E9F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Pass på levende lys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A72DC237-A73D-40DA-A973-3514B441B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8" y="1629434"/>
            <a:ext cx="5914040" cy="46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5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6225FF6F-F715-414A-AA48-034210DC8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065C5E36-FA4B-4E17-9716-C95BA2B19E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Slokk sigarettene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B9BE1FE8-4EA4-473A-8E46-7A498B9B3B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" r="22320"/>
          <a:stretch/>
        </p:blipFill>
        <p:spPr>
          <a:xfrm>
            <a:off x="4731580" y="1371599"/>
            <a:ext cx="3327719" cy="44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F14B7F71-8039-4A5B-92EC-1C162F95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Hvis det brenner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E12EE3DF-C07F-44BC-8600-C28EAD0E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13</a:t>
            </a:fld>
            <a:endParaRPr lang="nb-NO"/>
          </a:p>
        </p:txBody>
      </p:sp>
      <p:grpSp>
        <p:nvGrpSpPr>
          <p:cNvPr id="27" name="Gruppe 26"/>
          <p:cNvGrpSpPr/>
          <p:nvPr/>
        </p:nvGrpSpPr>
        <p:grpSpPr>
          <a:xfrm>
            <a:off x="639342" y="2891358"/>
            <a:ext cx="1918956" cy="2155134"/>
            <a:chOff x="639342" y="2891358"/>
            <a:chExt cx="1918956" cy="2155134"/>
          </a:xfrm>
        </p:grpSpPr>
        <p:sp>
          <p:nvSpPr>
            <p:cNvPr id="6" name="Rektangel 5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95705BAE-5E89-4C84-AD03-7B5F76817ACE}"/>
                </a:ext>
              </a:extLst>
            </p:cNvPr>
            <p:cNvSpPr/>
            <p:nvPr/>
          </p:nvSpPr>
          <p:spPr>
            <a:xfrm>
              <a:off x="639342" y="2891358"/>
              <a:ext cx="1918463" cy="1732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0" name="Gruppe 19"/>
            <p:cNvGrpSpPr/>
            <p:nvPr/>
          </p:nvGrpSpPr>
          <p:grpSpPr>
            <a:xfrm>
              <a:off x="639342" y="2891360"/>
              <a:ext cx="1918956" cy="2155132"/>
              <a:chOff x="639342" y="2891360"/>
              <a:chExt cx="1918956" cy="2155132"/>
            </a:xfrm>
          </p:grpSpPr>
          <p:pic>
            <p:nvPicPr>
              <p:cNvPr id="10" name="Grafikk 9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2D2D8500-9967-428C-ADF6-E9895E760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mc="http://schemas.openxmlformats.org/markup-compatibility/2006" xmlns:mv="urn:schemas-microsoft-com:mac:vml"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39342" y="2891360"/>
                <a:ext cx="1918463" cy="1732987"/>
              </a:xfrm>
              <a:prstGeom prst="rect">
                <a:avLst/>
              </a:prstGeom>
            </p:spPr>
          </p:pic>
          <p:sp>
            <p:nvSpPr>
              <p:cNvPr id="11" name="Rektangel 10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348797E2-B47E-4296-99DE-5A52CF4A6DCD}"/>
                  </a:ext>
                </a:extLst>
              </p:cNvPr>
              <p:cNvSpPr/>
              <p:nvPr/>
            </p:nvSpPr>
            <p:spPr>
              <a:xfrm>
                <a:off x="1202171" y="4677160"/>
                <a:ext cx="792333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nb-NO" dirty="0">
                    <a:solidFill>
                      <a:srgbClr val="C00000"/>
                    </a:solidFill>
                    <a:latin typeface="PT Sans" panose="020B0503020203020204" pitchFamily="34" charset="0"/>
                    <a:ea typeface="PT Sans" panose="020B0503020203020204" pitchFamily="34" charset="0"/>
                  </a:rPr>
                  <a:t>Redde</a:t>
                </a:r>
              </a:p>
            </p:txBody>
          </p:sp>
          <p:pic>
            <p:nvPicPr>
              <p:cNvPr id="15" name="Bilde 14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F4F2EB15-DED4-4DD4-886B-A334D40915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3"/>
              <a:stretch/>
            </p:blipFill>
            <p:spPr>
              <a:xfrm>
                <a:off x="660400" y="2968723"/>
                <a:ext cx="1897898" cy="1522907"/>
              </a:xfrm>
              <a:prstGeom prst="rect">
                <a:avLst/>
              </a:prstGeom>
            </p:spPr>
          </p:pic>
        </p:grpSp>
      </p:grpSp>
      <p:grpSp>
        <p:nvGrpSpPr>
          <p:cNvPr id="28" name="Gruppe 27"/>
          <p:cNvGrpSpPr/>
          <p:nvPr/>
        </p:nvGrpSpPr>
        <p:grpSpPr>
          <a:xfrm>
            <a:off x="2633972" y="2891357"/>
            <a:ext cx="1925823" cy="2155135"/>
            <a:chOff x="2633972" y="3272357"/>
            <a:chExt cx="1925823" cy="2155135"/>
          </a:xfrm>
        </p:grpSpPr>
        <p:sp>
          <p:nvSpPr>
            <p:cNvPr id="7" name="Rektangel 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6BB9FD60-7890-40FF-AC7D-35D65A99B6C3}"/>
                </a:ext>
              </a:extLst>
            </p:cNvPr>
            <p:cNvSpPr/>
            <p:nvPr/>
          </p:nvSpPr>
          <p:spPr>
            <a:xfrm>
              <a:off x="2641332" y="3272357"/>
              <a:ext cx="1918463" cy="1732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1" name="Gruppe 20"/>
            <p:cNvGrpSpPr/>
            <p:nvPr/>
          </p:nvGrpSpPr>
          <p:grpSpPr>
            <a:xfrm>
              <a:off x="2633972" y="3272359"/>
              <a:ext cx="1925328" cy="2155133"/>
              <a:chOff x="2633972" y="2891359"/>
              <a:chExt cx="1925328" cy="2155133"/>
            </a:xfrm>
          </p:grpSpPr>
          <p:pic>
            <p:nvPicPr>
              <p:cNvPr id="12" name="Grafikk 11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7BE489DA-1E14-4CDF-9FDF-F2190200F4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mc="http://schemas.openxmlformats.org/markup-compatibility/2006" xmlns:mv="urn:schemas-microsoft-com:mac:vml"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633972" y="2891359"/>
                <a:ext cx="1925328" cy="1732987"/>
              </a:xfrm>
              <a:prstGeom prst="rect">
                <a:avLst/>
              </a:prstGeom>
            </p:spPr>
          </p:pic>
          <p:pic>
            <p:nvPicPr>
              <p:cNvPr id="16" name="Bilde 15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81BE73EE-1E55-4E24-B8DB-7B44AE3C9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6124" y="3160292"/>
                <a:ext cx="1689633" cy="1267225"/>
              </a:xfrm>
              <a:prstGeom prst="rect">
                <a:avLst/>
              </a:prstGeom>
            </p:spPr>
          </p:pic>
          <p:sp>
            <p:nvSpPr>
              <p:cNvPr id="22" name="Rektangel 21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9D52F092-84A9-4A59-AC7B-868D433EF47D}"/>
                  </a:ext>
                </a:extLst>
              </p:cNvPr>
              <p:cNvSpPr/>
              <p:nvPr/>
            </p:nvSpPr>
            <p:spPr>
              <a:xfrm>
                <a:off x="3219126" y="4677160"/>
                <a:ext cx="779059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nb-NO" dirty="0">
                    <a:solidFill>
                      <a:srgbClr val="C00000"/>
                    </a:solidFill>
                    <a:latin typeface="PT Sans" panose="020B0503020203020204" pitchFamily="34" charset="0"/>
                    <a:ea typeface="PT Sans" panose="020B0503020203020204" pitchFamily="34" charset="0"/>
                  </a:rPr>
                  <a:t>Varsle</a:t>
                </a:r>
              </a:p>
            </p:txBody>
          </p:sp>
        </p:grpSp>
      </p:grpSp>
      <p:grpSp>
        <p:nvGrpSpPr>
          <p:cNvPr id="29" name="Gruppe 28"/>
          <p:cNvGrpSpPr/>
          <p:nvPr/>
        </p:nvGrpSpPr>
        <p:grpSpPr>
          <a:xfrm>
            <a:off x="4628602" y="2891357"/>
            <a:ext cx="1933185" cy="2155135"/>
            <a:chOff x="4628602" y="2891357"/>
            <a:chExt cx="1933185" cy="2155135"/>
          </a:xfrm>
        </p:grpSpPr>
        <p:sp>
          <p:nvSpPr>
            <p:cNvPr id="8" name="Rektangel 7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0A47A174-F671-465B-BA65-AC82FEE59D0E}"/>
                </a:ext>
              </a:extLst>
            </p:cNvPr>
            <p:cNvSpPr/>
            <p:nvPr/>
          </p:nvSpPr>
          <p:spPr>
            <a:xfrm>
              <a:off x="4628602" y="2891357"/>
              <a:ext cx="1918463" cy="1732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5" name="Gruppe 24"/>
            <p:cNvGrpSpPr/>
            <p:nvPr/>
          </p:nvGrpSpPr>
          <p:grpSpPr>
            <a:xfrm>
              <a:off x="4629151" y="2891360"/>
              <a:ext cx="1932636" cy="2155132"/>
              <a:chOff x="4629151" y="2891360"/>
              <a:chExt cx="1932636" cy="2155132"/>
            </a:xfrm>
          </p:grpSpPr>
          <p:pic>
            <p:nvPicPr>
              <p:cNvPr id="13" name="Grafikk 12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B8E841D1-65DE-415A-BF90-FDB409CAC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mc="http://schemas.openxmlformats.org/markup-compatibility/2006" xmlns:mv="urn:schemas-microsoft-com:mac:vml"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629151" y="2891360"/>
                <a:ext cx="1932636" cy="1732987"/>
              </a:xfrm>
              <a:prstGeom prst="rect">
                <a:avLst/>
              </a:prstGeom>
            </p:spPr>
          </p:pic>
          <p:pic>
            <p:nvPicPr>
              <p:cNvPr id="18" name="Bilde 17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6A5FAA47-AA9B-4106-AC12-ED653E29D9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3191" y="3160292"/>
                <a:ext cx="1689633" cy="1267225"/>
              </a:xfrm>
              <a:prstGeom prst="rect">
                <a:avLst/>
              </a:prstGeom>
            </p:spPr>
          </p:pic>
          <p:sp>
            <p:nvSpPr>
              <p:cNvPr id="23" name="Rektangel 22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9E28A48B-94AB-47DC-A97D-4348D0607C2E}"/>
                  </a:ext>
                </a:extLst>
              </p:cNvPr>
              <p:cNvSpPr/>
              <p:nvPr/>
            </p:nvSpPr>
            <p:spPr>
              <a:xfrm>
                <a:off x="5216311" y="4677160"/>
                <a:ext cx="832728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nb-NO" dirty="0">
                    <a:solidFill>
                      <a:srgbClr val="C00000"/>
                    </a:solidFill>
                    <a:latin typeface="PT Sans" panose="020B0503020203020204" pitchFamily="34" charset="0"/>
                    <a:ea typeface="PT Sans" panose="020B0503020203020204" pitchFamily="34" charset="0"/>
                  </a:rPr>
                  <a:t>Slokke</a:t>
                </a:r>
              </a:p>
            </p:txBody>
          </p:sp>
        </p:grpSp>
      </p:grpSp>
      <p:grpSp>
        <p:nvGrpSpPr>
          <p:cNvPr id="30" name="Gruppe 29"/>
          <p:cNvGrpSpPr/>
          <p:nvPr/>
        </p:nvGrpSpPr>
        <p:grpSpPr>
          <a:xfrm>
            <a:off x="6637953" y="2891360"/>
            <a:ext cx="1928197" cy="2142432"/>
            <a:chOff x="6637953" y="2878660"/>
            <a:chExt cx="1928197" cy="2142432"/>
          </a:xfrm>
        </p:grpSpPr>
        <p:sp>
          <p:nvSpPr>
            <p:cNvPr id="9" name="Rektangel 8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6006729C-2964-4EF0-8E5B-1DF331A90F08}"/>
                </a:ext>
              </a:extLst>
            </p:cNvPr>
            <p:cNvSpPr/>
            <p:nvPr/>
          </p:nvSpPr>
          <p:spPr>
            <a:xfrm>
              <a:off x="6645314" y="2882672"/>
              <a:ext cx="1918463" cy="1732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6" name="Gruppe 25"/>
            <p:cNvGrpSpPr/>
            <p:nvPr/>
          </p:nvGrpSpPr>
          <p:grpSpPr>
            <a:xfrm>
              <a:off x="6637953" y="2878660"/>
              <a:ext cx="1928197" cy="2142432"/>
              <a:chOff x="6637953" y="2878660"/>
              <a:chExt cx="1928197" cy="2142432"/>
            </a:xfrm>
          </p:grpSpPr>
          <p:pic>
            <p:nvPicPr>
              <p:cNvPr id="14" name="Grafikk 13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B177AEB0-FD81-4041-A251-3A297AACEB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mc="http://schemas.openxmlformats.org/markup-compatibility/2006" xmlns:mv="urn:schemas-microsoft-com:mac:vml"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637953" y="2878660"/>
                <a:ext cx="1928197" cy="1732987"/>
              </a:xfrm>
              <a:prstGeom prst="rect">
                <a:avLst/>
              </a:prstGeom>
            </p:spPr>
          </p:pic>
          <p:pic>
            <p:nvPicPr>
              <p:cNvPr id="17" name="Bilde 16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C3622075-CFC4-413E-AB58-BD1F232860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07" t="13303" r="4646"/>
              <a:stretch/>
            </p:blipFill>
            <p:spPr>
              <a:xfrm>
                <a:off x="6733401" y="3096792"/>
                <a:ext cx="1742288" cy="1411735"/>
              </a:xfrm>
              <a:prstGeom prst="rect">
                <a:avLst/>
              </a:prstGeom>
            </p:spPr>
          </p:pic>
          <p:sp>
            <p:nvSpPr>
              <p:cNvPr id="24" name="Rektangel 23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4F51AB9F-A49E-4AA2-823F-A596A9C0BEA7}"/>
                  </a:ext>
                </a:extLst>
              </p:cNvPr>
              <p:cNvSpPr/>
              <p:nvPr/>
            </p:nvSpPr>
            <p:spPr>
              <a:xfrm>
                <a:off x="7141739" y="4651760"/>
                <a:ext cx="926985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nb-NO" dirty="0">
                    <a:solidFill>
                      <a:srgbClr val="C00000"/>
                    </a:solidFill>
                    <a:latin typeface="PT Sans" panose="020B0503020203020204" pitchFamily="34" charset="0"/>
                    <a:ea typeface="PT Sans" panose="020B0503020203020204" pitchFamily="34" charset="0"/>
                  </a:rPr>
                  <a:t>Rømme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3089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9171157E-0CEB-42D4-AAD7-B61C43AE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869553B7-310E-4149-9263-F0B09042D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Ring 110 </a:t>
            </a:r>
            <a:br>
              <a:rPr lang="nb-NO" dirty="0"/>
            </a:br>
            <a:r>
              <a:rPr lang="nb-NO" dirty="0"/>
              <a:t>ved brann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B4DE6F77-9E76-484C-A012-FB9FF5624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8" b="5353"/>
          <a:stretch/>
        </p:blipFill>
        <p:spPr>
          <a:xfrm>
            <a:off x="5282732" y="1819275"/>
            <a:ext cx="3232618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4FC612E0-D136-4ED7-8713-21B0BBA5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276" y="6141130"/>
            <a:ext cx="7886700" cy="365125"/>
          </a:xfrm>
        </p:spPr>
        <p:txBody>
          <a:bodyPr>
            <a:normAutofit/>
          </a:bodyPr>
          <a:lstStyle/>
          <a:p>
            <a:pPr algn="ctr"/>
            <a:r>
              <a:rPr lang="nb-NO" sz="1200" dirty="0"/>
              <a:t>Utviklet av Bergen brannvesen, Etat for inkludering og Mikrofilm AS med støtte fra Det store brannløftet.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411C234F-4D66-42B5-B7CF-B0D9B411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28F7DF35-22B6-49C1-8210-043B6FACB0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1" t="37479" r="40599" b="37317"/>
          <a:stretch/>
        </p:blipFill>
        <p:spPr>
          <a:xfrm>
            <a:off x="4219575" y="3067908"/>
            <a:ext cx="814698" cy="81011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6C54150-7BC1-4731-8F5F-4D2BA03E8E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0" t="36687" r="39470" b="37033"/>
          <a:stretch/>
        </p:blipFill>
        <p:spPr>
          <a:xfrm>
            <a:off x="5347479" y="3051119"/>
            <a:ext cx="910896" cy="84368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F1AFA52A-D547-413C-8B09-AF81F553D5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1" t="33804" r="38499" b="36540"/>
          <a:stretch/>
        </p:blipFill>
        <p:spPr>
          <a:xfrm>
            <a:off x="2965465" y="2963533"/>
            <a:ext cx="940904" cy="9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58BC94F4-538E-4CE9-BECF-D7130B22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61353BBA-73F0-4751-86E0-51909CDC0A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Røykvarsleren redder liv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BDDD6033-DB00-43A6-8A21-4C86B5632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5883" y="1751692"/>
            <a:ext cx="58877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89FE5ACB-8F96-4760-BB83-C994BC04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8F029F9A-A6FC-4779-BB25-EA9ABC1EA2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Slokkeutstyr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B89187F-9006-49AD-8B68-21F3717B2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78" y="1961580"/>
            <a:ext cx="5350407" cy="401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BA240271-3D92-4E1E-8ED0-912F28B8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7C6A64CD-83FE-4C21-9A0C-97B9F5CFC0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Rømnings-veier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A199236-8C30-4D4F-B172-DEC7C3B031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85" y="472376"/>
            <a:ext cx="7949246" cy="596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E87DECFF-A26F-40C9-8007-2AF562C8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DC9C77A7-8A9F-448E-A231-29E9B3D1B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Pass på komfyren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3CE01ECD-0300-4C51-9B28-659E0EB7B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74" y="1200158"/>
            <a:ext cx="7943527" cy="59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7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4B664C4D-24FE-4041-A35E-AE9F286C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Komfyrbrann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6BAE19C8-AC4B-4663-B3F2-4C09CE6F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6</a:t>
            </a:fld>
            <a:endParaRPr lang="nb-NO" dirty="0"/>
          </a:p>
        </p:txBody>
      </p:sp>
      <p:grpSp>
        <p:nvGrpSpPr>
          <p:cNvPr id="22" name="Gruppe 21"/>
          <p:cNvGrpSpPr/>
          <p:nvPr/>
        </p:nvGrpSpPr>
        <p:grpSpPr>
          <a:xfrm>
            <a:off x="647700" y="2959100"/>
            <a:ext cx="2463800" cy="2701655"/>
            <a:chOff x="647700" y="2976891"/>
            <a:chExt cx="2463800" cy="2692331"/>
          </a:xfrm>
        </p:grpSpPr>
        <p:pic>
          <p:nvPicPr>
            <p:cNvPr id="17" name="Bilde 16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F581AF67-3647-46F4-9D0B-3A0AE4D3F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1" t="2732" r="21884" b="25634"/>
            <a:stretch/>
          </p:blipFill>
          <p:spPr>
            <a:xfrm>
              <a:off x="658955" y="2981124"/>
              <a:ext cx="2431981" cy="2166817"/>
            </a:xfrm>
            <a:prstGeom prst="rect">
              <a:avLst/>
            </a:prstGeom>
          </p:spPr>
        </p:pic>
        <p:grpSp>
          <p:nvGrpSpPr>
            <p:cNvPr id="19" name="Gruppe 18"/>
            <p:cNvGrpSpPr/>
            <p:nvPr/>
          </p:nvGrpSpPr>
          <p:grpSpPr>
            <a:xfrm>
              <a:off x="647700" y="2976891"/>
              <a:ext cx="2463800" cy="2692331"/>
              <a:chOff x="647700" y="2993824"/>
              <a:chExt cx="2463800" cy="2692331"/>
            </a:xfrm>
          </p:grpSpPr>
          <p:pic>
            <p:nvPicPr>
              <p:cNvPr id="18" name="Grafikk 17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07352073-23E3-4D2C-9C60-05007E6D9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mc="http://schemas.openxmlformats.org/markup-compatibility/2006" xmlns:mv="urn:schemas-microsoft-com:mac:vml"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47700" y="2993824"/>
                <a:ext cx="2463800" cy="2194452"/>
              </a:xfrm>
              <a:prstGeom prst="rect">
                <a:avLst/>
              </a:prstGeom>
            </p:spPr>
          </p:pic>
          <p:sp>
            <p:nvSpPr>
              <p:cNvPr id="23" name="Rektangel 22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295F2596-8D05-47B2-AE4B-47FAD263D9CF}"/>
                  </a:ext>
                </a:extLst>
              </p:cNvPr>
              <p:cNvSpPr/>
              <p:nvPr/>
            </p:nvSpPr>
            <p:spPr>
              <a:xfrm>
                <a:off x="1167768" y="5316823"/>
                <a:ext cx="162686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nb-NO" dirty="0">
                    <a:solidFill>
                      <a:srgbClr val="C00000"/>
                    </a:solidFill>
                    <a:latin typeface="PT Sans" panose="020B0503020203020204" pitchFamily="34" charset="0"/>
                    <a:ea typeface="PT Sans" panose="020B0503020203020204" pitchFamily="34" charset="0"/>
                  </a:rPr>
                  <a:t>Ta på lokk</a:t>
                </a:r>
              </a:p>
            </p:txBody>
          </p:sp>
        </p:grpSp>
      </p:grpSp>
      <p:grpSp>
        <p:nvGrpSpPr>
          <p:cNvPr id="31" name="Gruppe 30"/>
          <p:cNvGrpSpPr/>
          <p:nvPr/>
        </p:nvGrpSpPr>
        <p:grpSpPr>
          <a:xfrm>
            <a:off x="5998100" y="2886305"/>
            <a:ext cx="2622723" cy="2782915"/>
            <a:chOff x="5998100" y="3055635"/>
            <a:chExt cx="2622723" cy="2782915"/>
          </a:xfrm>
        </p:grpSpPr>
        <p:sp>
          <p:nvSpPr>
            <p:cNvPr id="12" name="Rektangel 11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98641411-71AD-4C96-8F3A-CC7D4B36F012}"/>
                </a:ext>
              </a:extLst>
            </p:cNvPr>
            <p:cNvSpPr/>
            <p:nvPr/>
          </p:nvSpPr>
          <p:spPr>
            <a:xfrm>
              <a:off x="6086476" y="3122820"/>
              <a:ext cx="2446194" cy="475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7" name="Gruppe 26"/>
            <p:cNvGrpSpPr/>
            <p:nvPr/>
          </p:nvGrpSpPr>
          <p:grpSpPr>
            <a:xfrm>
              <a:off x="5998100" y="3055635"/>
              <a:ext cx="2622723" cy="2782915"/>
              <a:chOff x="5998100" y="2886305"/>
              <a:chExt cx="2622723" cy="2782915"/>
            </a:xfrm>
          </p:grpSpPr>
          <p:pic>
            <p:nvPicPr>
              <p:cNvPr id="13" name="Bilde 12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8100A64D-8253-451B-ACD1-6975C2787B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50" t="-5201" r="24541" b="30735"/>
              <a:stretch/>
            </p:blipFill>
            <p:spPr>
              <a:xfrm>
                <a:off x="6096001" y="2898474"/>
                <a:ext cx="2438544" cy="2261956"/>
              </a:xfrm>
              <a:prstGeom prst="rect">
                <a:avLst/>
              </a:prstGeom>
            </p:spPr>
          </p:pic>
          <p:grpSp>
            <p:nvGrpSpPr>
              <p:cNvPr id="21" name="Gruppe 20"/>
              <p:cNvGrpSpPr/>
              <p:nvPr/>
            </p:nvGrpSpPr>
            <p:grpSpPr>
              <a:xfrm>
                <a:off x="5998100" y="2886305"/>
                <a:ext cx="2622723" cy="2782915"/>
                <a:chOff x="5998100" y="2818569"/>
                <a:chExt cx="2622723" cy="2782915"/>
              </a:xfrm>
            </p:grpSpPr>
            <p:pic>
              <p:nvPicPr>
                <p:cNvPr id="14" name="Bilde 13">
                  <a:extLst>
                    <a:ext uri="{FF2B5EF4-FFF2-40B4-BE49-F238E27FC236}">
                      <a16:creationId xmlns:mc="http://schemas.openxmlformats.org/markup-compatibility/2006" xmlns:mv="urn:schemas-microsoft-com:mac:vml" xmlns:a16="http://schemas.microsoft.com/office/drawing/2014/main" xmlns="" id="{C3BDB6AD-C857-428E-8BBF-433C514BB4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8100" y="2818569"/>
                  <a:ext cx="2622723" cy="2334748"/>
                </a:xfrm>
                <a:prstGeom prst="rect">
                  <a:avLst/>
                </a:prstGeom>
              </p:spPr>
            </p:pic>
            <p:sp>
              <p:nvSpPr>
                <p:cNvPr id="25" name="Rektangel 24">
                  <a:extLst>
                    <a:ext uri="{FF2B5EF4-FFF2-40B4-BE49-F238E27FC236}">
                      <a16:creationId xmlns:mc="http://schemas.openxmlformats.org/markup-compatibility/2006" xmlns:mv="urn:schemas-microsoft-com:mac:vml" xmlns:a16="http://schemas.microsoft.com/office/drawing/2014/main" xmlns="" id="{25C533D3-CB7B-478F-A59D-7972335245D5}"/>
                    </a:ext>
                  </a:extLst>
                </p:cNvPr>
                <p:cNvSpPr/>
                <p:nvPr/>
              </p:nvSpPr>
              <p:spPr>
                <a:xfrm>
                  <a:off x="6555312" y="5232152"/>
                  <a:ext cx="1584408" cy="36933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b-NO" dirty="0">
                      <a:solidFill>
                        <a:srgbClr val="C00000"/>
                      </a:solidFill>
                      <a:latin typeface="PT Sans" panose="020B0503020203020204" pitchFamily="34" charset="0"/>
                      <a:ea typeface="PT Sans" panose="020B0503020203020204" pitchFamily="34" charset="0"/>
                    </a:rPr>
                    <a:t>Skru av platen</a:t>
                  </a:r>
                </a:p>
              </p:txBody>
            </p:sp>
          </p:grpSp>
        </p:grpSp>
      </p:grpSp>
      <p:grpSp>
        <p:nvGrpSpPr>
          <p:cNvPr id="26" name="Gruppe 25"/>
          <p:cNvGrpSpPr/>
          <p:nvPr/>
        </p:nvGrpSpPr>
        <p:grpSpPr>
          <a:xfrm>
            <a:off x="3398592" y="2947140"/>
            <a:ext cx="2434941" cy="2724198"/>
            <a:chOff x="3398592" y="2953490"/>
            <a:chExt cx="2434941" cy="2724198"/>
          </a:xfrm>
        </p:grpSpPr>
        <p:pic>
          <p:nvPicPr>
            <p:cNvPr id="15" name="Bilde 14">
              <a:extLst>
                <a:ext uri="{FF2B5EF4-FFF2-40B4-BE49-F238E27FC236}">
                  <a16:creationId xmlns:mc="http://schemas.openxmlformats.org/markup-compatibility/2006" xmlns:mv="urn:schemas-microsoft-com:mac:vml" xmlns:a16="http://schemas.microsoft.com/office/drawing/2014/main" xmlns="" id="{D19F3D9D-D044-4B97-80AA-4C68A8E816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6" t="-359" r="27812" b="27550"/>
            <a:stretch/>
          </p:blipFill>
          <p:spPr>
            <a:xfrm>
              <a:off x="3431890" y="2953490"/>
              <a:ext cx="2393015" cy="2194452"/>
            </a:xfrm>
            <a:prstGeom prst="rect">
              <a:avLst/>
            </a:prstGeom>
          </p:spPr>
        </p:pic>
        <p:grpSp>
          <p:nvGrpSpPr>
            <p:cNvPr id="20" name="Gruppe 19"/>
            <p:cNvGrpSpPr/>
            <p:nvPr/>
          </p:nvGrpSpPr>
          <p:grpSpPr>
            <a:xfrm>
              <a:off x="3398592" y="2963333"/>
              <a:ext cx="2434941" cy="2714355"/>
              <a:chOff x="3398592" y="2920998"/>
              <a:chExt cx="2434941" cy="2714355"/>
            </a:xfrm>
          </p:grpSpPr>
          <p:pic>
            <p:nvPicPr>
              <p:cNvPr id="16" name="Grafikk 15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17DBD29E-C80F-485F-BDD5-58DA7FFD1B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mc="http://schemas.openxmlformats.org/markup-compatibility/2006" xmlns:mv="urn:schemas-microsoft-com:mac:vml"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3398592" y="2920998"/>
                <a:ext cx="2434941" cy="2205563"/>
              </a:xfrm>
              <a:prstGeom prst="rect">
                <a:avLst/>
              </a:prstGeom>
            </p:spPr>
          </p:pic>
          <p:sp>
            <p:nvSpPr>
              <p:cNvPr id="24" name="Rektangel 23">
                <a:extLst>
                  <a:ext uri="{FF2B5EF4-FFF2-40B4-BE49-F238E27FC236}">
                    <a16:creationId xmlns:mc="http://schemas.openxmlformats.org/markup-compatibility/2006" xmlns:mv="urn:schemas-microsoft-com:mac:vml" xmlns:a16="http://schemas.microsoft.com/office/drawing/2014/main" xmlns="" id="{652E7BD1-B684-4B11-8B23-D8E174655330}"/>
                  </a:ext>
                </a:extLst>
              </p:cNvPr>
              <p:cNvSpPr/>
              <p:nvPr/>
            </p:nvSpPr>
            <p:spPr>
              <a:xfrm>
                <a:off x="3564739" y="5266021"/>
                <a:ext cx="224606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nb-NO" dirty="0">
                    <a:solidFill>
                      <a:srgbClr val="C00000"/>
                    </a:solidFill>
                    <a:latin typeface="PT Sans" panose="020B0503020203020204" pitchFamily="34" charset="0"/>
                    <a:ea typeface="PT Sans" panose="020B0503020203020204" pitchFamily="34" charset="0"/>
                  </a:rPr>
                  <a:t>Trekk gryten til siden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748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463E4444-1436-46AD-A2F0-13B57A44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2BBC006-4020-4A1D-992C-B4B03D5EE2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Sov trygt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87667014-E7D4-48DC-949B-0D5EDACF9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36" y="1686909"/>
            <a:ext cx="7143167" cy="53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9" name="Plassholder for bilde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" b="6323"/>
          <a:stretch>
            <a:fillRect/>
          </a:stretch>
        </p:blipFill>
        <p:spPr>
          <a:xfrm>
            <a:off x="406400" y="339272"/>
            <a:ext cx="8407400" cy="6213928"/>
          </a:xfrm>
        </p:spPr>
      </p:pic>
      <p:sp>
        <p:nvSpPr>
          <p:cNvPr id="6" name="Tittel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2BBC006-4020-4A1D-992C-B4B03D5EE2FE}"/>
              </a:ext>
            </a:extLst>
          </p:cNvPr>
          <p:cNvSpPr txBox="1">
            <a:spLocks/>
          </p:cNvSpPr>
          <p:nvPr/>
        </p:nvSpPr>
        <p:spPr>
          <a:xfrm>
            <a:off x="3922488" y="339272"/>
            <a:ext cx="5437412" cy="11194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Ikke om natten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3749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111F3F74-7C88-46BF-97CB-E69F347CC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B33B0-B080-4B7A-B4DB-E18EF1E932E0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5B6A4D48-687C-46B4-AF3B-59373A064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688" y="2710543"/>
            <a:ext cx="4342710" cy="1468438"/>
          </a:xfrm>
        </p:spPr>
        <p:txBody>
          <a:bodyPr/>
          <a:lstStyle/>
          <a:p>
            <a:r>
              <a:rPr lang="nb-NO" dirty="0"/>
              <a:t>Bruk av skjøteledning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id="{58DB340B-E4FB-4E31-AC1A-D55A14569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8" y="9488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Brannvern">
      <a:dk1>
        <a:srgbClr val="1F2741"/>
      </a:dk1>
      <a:lt1>
        <a:sysClr val="window" lastClr="FFFFFF"/>
      </a:lt1>
      <a:dk2>
        <a:srgbClr val="44546A"/>
      </a:dk2>
      <a:lt2>
        <a:srgbClr val="E7E6E6"/>
      </a:lt2>
      <a:accent1>
        <a:srgbClr val="BE261A"/>
      </a:accent1>
      <a:accent2>
        <a:srgbClr val="D37216"/>
      </a:accent2>
      <a:accent3>
        <a:srgbClr val="F0C831"/>
      </a:accent3>
      <a:accent4>
        <a:srgbClr val="FFC000"/>
      </a:accent4>
      <a:accent5>
        <a:srgbClr val="FFED00"/>
      </a:accent5>
      <a:accent6>
        <a:srgbClr val="FFFFFF"/>
      </a:accent6>
      <a:hlink>
        <a:srgbClr val="0563C1"/>
      </a:hlink>
      <a:folHlink>
        <a:srgbClr val="954F72"/>
      </a:folHlink>
    </a:clrScheme>
    <a:fontScheme name="Brannvern">
      <a:majorFont>
        <a:latin typeface="PT Serif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2976</TotalTime>
  <Words>811</Words>
  <Application>Microsoft Office PowerPoint</Application>
  <PresentationFormat>Skjermfremvisning (4:3)</PresentationFormat>
  <Paragraphs>124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6" baseType="lpstr">
      <vt:lpstr>Office-tema</vt:lpstr>
      <vt:lpstr>PowerPoint-presentasjon</vt:lpstr>
      <vt:lpstr>Røykvarsleren redder liv</vt:lpstr>
      <vt:lpstr>Slokkeutstyr</vt:lpstr>
      <vt:lpstr>Rømnings-veier</vt:lpstr>
      <vt:lpstr>Pass på komfyren</vt:lpstr>
      <vt:lpstr>Komfyrbrann</vt:lpstr>
      <vt:lpstr>Sov trygt</vt:lpstr>
      <vt:lpstr>PowerPoint-presentasjon</vt:lpstr>
      <vt:lpstr>Bruk av skjøteledning</vt:lpstr>
      <vt:lpstr>Bruk godkjent elektriker</vt:lpstr>
      <vt:lpstr>Pass på levende lys</vt:lpstr>
      <vt:lpstr>Slokk sigarettene</vt:lpstr>
      <vt:lpstr>Hvis det brenner</vt:lpstr>
      <vt:lpstr>Ring 110  ved brann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elve</dc:creator>
  <cp:lastModifiedBy>Hovland Eikås, Siv Kristin</cp:lastModifiedBy>
  <cp:revision>41</cp:revision>
  <dcterms:created xsi:type="dcterms:W3CDTF">2018-10-01T10:10:55Z</dcterms:created>
  <dcterms:modified xsi:type="dcterms:W3CDTF">2019-01-15T10:51:59Z</dcterms:modified>
</cp:coreProperties>
</file>