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307" r:id="rId4"/>
    <p:sldId id="309" r:id="rId5"/>
    <p:sldId id="311" r:id="rId6"/>
    <p:sldId id="308" r:id="rId7"/>
    <p:sldId id="310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iddels stil 4 - aks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ys stil 3 - aks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1" autoAdjust="0"/>
    <p:restoredTop sz="94573" autoAdjust="0"/>
  </p:normalViewPr>
  <p:slideViewPr>
    <p:cSldViewPr>
      <p:cViewPr varScale="1">
        <p:scale>
          <a:sx n="174" d="100"/>
          <a:sy n="174" d="100"/>
        </p:scale>
        <p:origin x="178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C5487-306D-4BA2-A2B8-B8EE4D43FA54}" type="datetimeFigureOut">
              <a:rPr lang="nb-NO" smtClean="0"/>
              <a:t>28.03.2019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14B8-4829-4A60-ADDB-417E7F0B01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846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55576" y="3717032"/>
            <a:ext cx="7772400" cy="891530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legge inn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187624" y="4869160"/>
            <a:ext cx="7056784" cy="6480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/>
              <a:t>KOMPETENT          ÅPEN          PÅLITELIG           ENGASJERT</a:t>
            </a:r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5888038" y="6537325"/>
            <a:ext cx="0" cy="1793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 userDrawn="1"/>
        </p:nvCxnSpPr>
        <p:spPr>
          <a:xfrm>
            <a:off x="4371975" y="6537325"/>
            <a:ext cx="0" cy="1793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 userDrawn="1"/>
        </p:nvCxnSpPr>
        <p:spPr>
          <a:xfrm>
            <a:off x="3381375" y="6543675"/>
            <a:ext cx="0" cy="18097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268413"/>
            <a:ext cx="139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44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</p:spTree>
    <p:extLst>
      <p:ext uri="{BB962C8B-B14F-4D97-AF65-F5344CB8AC3E}">
        <p14:creationId xmlns:p14="http://schemas.microsoft.com/office/powerpoint/2010/main" val="206475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072362" cy="78581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786346"/>
          </a:xfrm>
        </p:spPr>
        <p:txBody>
          <a:bodyPr/>
          <a:lstStyle>
            <a:lvl1pPr>
              <a:buClr>
                <a:srgbClr val="FF0000"/>
              </a:buClr>
              <a:buSzPct val="80000"/>
              <a:buFont typeface="Arial" pitchFamily="34" charset="0"/>
              <a:buChar char="►"/>
              <a:defRPr sz="2400" b="0"/>
            </a:lvl1pPr>
            <a:lvl2pPr>
              <a:buClr>
                <a:srgbClr val="FF0000"/>
              </a:buClr>
              <a:buSzPct val="90000"/>
              <a:buFont typeface="Arial" pitchFamily="34" charset="0"/>
              <a:buChar char="●"/>
              <a:defRPr sz="2000" b="0"/>
            </a:lvl2pPr>
            <a:lvl3pPr>
              <a:buClr>
                <a:srgbClr val="FF0000"/>
              </a:buCl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192D7-301D-4E40-880B-EC87FFBD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689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35730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/>
              <a:t>KOMPETENT          ÅPEN          PÅLITELIG           ENGASJERT</a:t>
            </a:r>
          </a:p>
        </p:txBody>
      </p:sp>
      <p:cxnSp>
        <p:nvCxnSpPr>
          <p:cNvPr id="9" name="Rett linje 8"/>
          <p:cNvCxnSpPr/>
          <p:nvPr/>
        </p:nvCxnSpPr>
        <p:spPr>
          <a:xfrm>
            <a:off x="5888038" y="6537325"/>
            <a:ext cx="0" cy="1793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4371975" y="6537325"/>
            <a:ext cx="0" cy="17938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3381375" y="6543675"/>
            <a:ext cx="0" cy="180975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268413"/>
            <a:ext cx="139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20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6" y="6165106"/>
            <a:ext cx="15001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lassholder for innhold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60531" y="6203205"/>
            <a:ext cx="415925" cy="53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0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7056784" cy="648072"/>
          </a:xfrm>
        </p:spPr>
        <p:txBody>
          <a:bodyPr/>
          <a:lstStyle/>
          <a:p>
            <a:r>
              <a:rPr lang="nb-NO" dirty="0"/>
              <a:t>Forbud mot åpen ild utendørs</a:t>
            </a:r>
          </a:p>
        </p:txBody>
      </p:sp>
    </p:spTree>
    <p:extLst>
      <p:ext uri="{BB962C8B-B14F-4D97-AF65-F5344CB8AC3E}">
        <p14:creationId xmlns:p14="http://schemas.microsoft.com/office/powerpoint/2010/main" val="351510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2042" cy="785818"/>
          </a:xfrm>
        </p:spPr>
        <p:txBody>
          <a:bodyPr>
            <a:normAutofit fontScale="90000"/>
          </a:bodyPr>
          <a:lstStyle/>
          <a:p>
            <a:r>
              <a:rPr lang="nb-NO" dirty="0"/>
              <a:t>Brannsjefen i Bergen nedla totalforbud mot bruk av åpen ild utendørs den 27. mai 2018</a:t>
            </a:r>
          </a:p>
        </p:txBody>
      </p:sp>
      <p:pic>
        <p:nvPicPr>
          <p:cNvPr id="7" name="Bilde 1">
            <a:extLst>
              <a:ext uri="{FF2B5EF4-FFF2-40B4-BE49-F238E27FC236}">
                <a16:creationId xmlns:a16="http://schemas.microsoft.com/office/drawing/2014/main" id="{8551C719-79E7-4BF3-940D-0E984DCF1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59"/>
            <a:ext cx="7945002" cy="477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12143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2495D3-56DB-4C93-BA66-5818DE73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34 branner i perioden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D7267F-0DDA-48E9-AE0A-22E39A7BF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64827"/>
            <a:ext cx="7772400" cy="4786346"/>
          </a:xfrm>
        </p:spPr>
        <p:txBody>
          <a:bodyPr/>
          <a:lstStyle/>
          <a:p>
            <a:r>
              <a:rPr lang="nb-NO" dirty="0"/>
              <a:t>6 skog og gressbranner (3 som følge av grilling)</a:t>
            </a:r>
          </a:p>
          <a:p>
            <a:r>
              <a:rPr lang="nb-NO" dirty="0"/>
              <a:t>10 bygningsbranner (en direkte av grilling).</a:t>
            </a:r>
            <a:br>
              <a:rPr lang="nb-NO" dirty="0"/>
            </a:br>
            <a:r>
              <a:rPr lang="nb-NO" dirty="0"/>
              <a:t>Noen omfattende hvor det ble iverksatt tiltak. </a:t>
            </a:r>
            <a:br>
              <a:rPr lang="nb-NO" dirty="0"/>
            </a:br>
            <a:r>
              <a:rPr lang="nb-NO" dirty="0"/>
              <a:t>-Firemannsbolig i </a:t>
            </a:r>
            <a:r>
              <a:rPr lang="nb-NO" dirty="0" err="1"/>
              <a:t>Solheimsviken</a:t>
            </a:r>
            <a:r>
              <a:rPr lang="nb-NO" dirty="0"/>
              <a:t> (100 evakuert)</a:t>
            </a:r>
            <a:br>
              <a:rPr lang="nb-NO" dirty="0"/>
            </a:br>
            <a:r>
              <a:rPr lang="nb-NO" dirty="0"/>
              <a:t>-rekkehusbrann i Åsane (overtent på svært kort tid)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2050" name="Bilde 1">
            <a:extLst>
              <a:ext uri="{FF2B5EF4-FFF2-40B4-BE49-F238E27FC236}">
                <a16:creationId xmlns:a16="http://schemas.microsoft.com/office/drawing/2014/main" id="{940D0381-192F-4013-8BCC-B2340333F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30" y="962370"/>
            <a:ext cx="7340546" cy="360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3559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5A973F-991A-447A-A0C4-3E70F104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Hva sier regelverket?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14F5A7-E8FF-41D1-9393-F9AF83F9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786346"/>
          </a:xfrm>
        </p:spPr>
        <p:txBody>
          <a:bodyPr>
            <a:normAutofit fontScale="92500" lnSpcReduction="10000"/>
          </a:bodyPr>
          <a:lstStyle/>
          <a:p>
            <a:r>
              <a:rPr lang="nb-NO" sz="2000" i="1" dirty="0"/>
              <a:t>Brann- og eksplosjonsvernloven § 5 </a:t>
            </a:r>
            <a:br>
              <a:rPr lang="nb-NO" sz="2000" i="1" dirty="0"/>
            </a:br>
            <a:r>
              <a:rPr lang="nb-NO" sz="2000" b="1" i="1" dirty="0"/>
              <a:t>Den enkeltes plikt til å forebygge og begrense skadevirkningene ved brann, eksplosjon og annen ulykke «aktsomhets paragrafen i loven»</a:t>
            </a:r>
            <a:br>
              <a:rPr lang="nb-NO" sz="2000" b="1" i="1" dirty="0"/>
            </a:br>
            <a:br>
              <a:rPr lang="nb-NO" sz="2000" i="1" dirty="0"/>
            </a:br>
            <a:r>
              <a:rPr lang="nb-NO" sz="2000" i="1" dirty="0"/>
              <a:t>	</a:t>
            </a:r>
            <a:r>
              <a:rPr lang="nb-NO" sz="2000" dirty="0"/>
              <a:t>Enhver plikter å vise alminnelig aktsomhet og opptre på en slik 	måte at brann, eksplosjon og annen ulykke forebygges</a:t>
            </a:r>
            <a:br>
              <a:rPr lang="nb-NO" sz="2000" dirty="0"/>
            </a:br>
            <a:endParaRPr lang="nb-NO" sz="2000" dirty="0"/>
          </a:p>
          <a:p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Forskrift om brannforebygging § 3 </a:t>
            </a:r>
            <a:b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Generelle krav til aktsomhet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«Aktsomhetsparagrafen i forskriften»</a:t>
            </a:r>
            <a:b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b-NO" sz="2000" dirty="0"/>
              <a:t>Enhver plikter å vise aktsomhet ved gjennomføring av 	aktivitet som kan føre til brann.</a:t>
            </a:r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	Det er forbudt å gjøre opp ild eller behandle 	brannfarlige gjenstander utendørs under slike forhold 	eller på en slik måte at det kan føre til brann. 	</a:t>
            </a:r>
            <a:br>
              <a:rPr lang="nb-NO" sz="2000" dirty="0"/>
            </a:br>
            <a:r>
              <a:rPr lang="nb-NO" sz="2000" dirty="0"/>
              <a:t>	Oppgjort ild må ikke forlates før den er fullstendig slokket.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96556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6FF2F211-5932-432A-BA6B-B2A9B873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74637"/>
          </a:xfrm>
        </p:spPr>
        <p:txBody>
          <a:bodyPr>
            <a:normAutofit/>
          </a:bodyPr>
          <a:lstStyle/>
          <a:p>
            <a:r>
              <a:rPr lang="nb-NO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Fortsettelse: Forskrift om brannforebygging § 3 </a:t>
            </a:r>
            <a:endParaRPr lang="nb-NO" sz="28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6A9CD7F-3B72-4F47-A975-AFB9D2649262}"/>
              </a:ext>
            </a:extLst>
          </p:cNvPr>
          <p:cNvSpPr/>
          <p:nvPr/>
        </p:nvSpPr>
        <p:spPr>
          <a:xfrm>
            <a:off x="643112" y="2663539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fjerde ledd: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Hvis brannfaren er spesielt stor utover tidsrommet nevnt i tredje ledd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(15. april til 15. september), 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</a:t>
            </a:r>
            <a:r>
              <a:rPr lang="nb-NO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kommunen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innføre forbud mot å gjøre opp ild eller behandle brannfarlige gjenstander utendørs i bestemte områder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.»</a:t>
            </a:r>
          </a:p>
          <a:p>
            <a:br>
              <a:rPr lang="nb-NO" dirty="0"/>
            </a:br>
            <a:r>
              <a:rPr lang="nb-NO" i="1" dirty="0"/>
              <a:t>Forbudet kan vedtas som forskrift uten forhåndsvarsling og </a:t>
            </a:r>
            <a:r>
              <a:rPr lang="nb-NO" b="1" i="1" dirty="0"/>
              <a:t>kunngjøring </a:t>
            </a:r>
            <a:r>
              <a:rPr lang="nb-NO" i="1" dirty="0"/>
              <a:t>etter forvaltningsloven § 37 andre ledd og § 38 første ledd bokstav c). Kommunen skal sørge for å gjøre forbudet </a:t>
            </a:r>
            <a:r>
              <a:rPr lang="nb-NO" b="1" i="1" dirty="0"/>
              <a:t>alminnelig kjent på stedet det gjelder</a:t>
            </a:r>
            <a:r>
              <a:rPr lang="nb-NO" i="1" dirty="0"/>
              <a:t>.</a:t>
            </a:r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i="1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E2875D2-7EA2-492E-81C5-5DD8658C524C}"/>
              </a:ext>
            </a:extLst>
          </p:cNvPr>
          <p:cNvSpPr/>
          <p:nvPr/>
        </p:nvSpPr>
        <p:spPr>
          <a:xfrm>
            <a:off x="610570" y="1124744"/>
            <a:ext cx="83805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tredje ledd:</a:t>
            </a:r>
            <a:br>
              <a:rPr lang="nb-NO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i="1" dirty="0"/>
              <a:t>Det er i tidsrommet 15. april til 15. september forbudt å gjøre opp ild i eller i nærheten </a:t>
            </a:r>
          </a:p>
          <a:p>
            <a:r>
              <a:rPr lang="nb-NO" i="1" dirty="0"/>
              <a:t>av skog og annen utmark uten tillatelse fra kommunen. </a:t>
            </a:r>
            <a:r>
              <a:rPr lang="nb-NO" b="1" i="1" dirty="0"/>
              <a:t>Kommunestyret selv </a:t>
            </a:r>
            <a:r>
              <a:rPr lang="nb-NO" i="1" dirty="0"/>
              <a:t>kan gjennom lokal forskrift fravike dette forbudet dersom lokale forhold tilsier det. Det er likevel tillatt å gjøre opp ild der det åpenbart ikke kan medføre brann.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AFCBBE7-71E1-49C2-8CDD-56AF23A74D96}"/>
              </a:ext>
            </a:extLst>
          </p:cNvPr>
          <p:cNvSpPr/>
          <p:nvPr/>
        </p:nvSpPr>
        <p:spPr>
          <a:xfrm>
            <a:off x="627336" y="486916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DSB sier at lov- og forskrift ikke gir klar hjemmel for å fatte et generelt forskriftsvedtak i kommunen om forbud mot bål og grilling i innmark, private hager i tidsrommet 15. april til 15. september. Dette kan bare fattes som enkeltvedtak, i hvert enkelt tilfelle.</a:t>
            </a:r>
          </a:p>
        </p:txBody>
      </p:sp>
    </p:spTree>
    <p:extLst>
      <p:ext uri="{BB962C8B-B14F-4D97-AF65-F5344CB8AC3E}">
        <p14:creationId xmlns:p14="http://schemas.microsoft.com/office/powerpoint/2010/main" val="11455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B033C-F7E3-4F7D-A10A-EAEB9750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79972"/>
            <a:ext cx="7072362" cy="785818"/>
          </a:xfrm>
        </p:spPr>
        <p:txBody>
          <a:bodyPr/>
          <a:lstStyle/>
          <a:p>
            <a:r>
              <a:rPr lang="nb-NO" dirty="0"/>
              <a:t>Ingen «forskrift» er kunngjort bedre!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35E994-30A2-44BE-868A-D10CA058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818" y="2686035"/>
            <a:ext cx="7772400" cy="4786346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3074" name="Bilde 1">
            <a:extLst>
              <a:ext uri="{FF2B5EF4-FFF2-40B4-BE49-F238E27FC236}">
                <a16:creationId xmlns:a16="http://schemas.microsoft.com/office/drawing/2014/main" id="{41AFF165-08E9-4AAE-8675-6CD1ADBFD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420101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94303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ergen brannvesen enkel presentasjonsmal_2017_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B enkel presentasjons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Bergen brannvesen enkel presentasjonsmal_2017_ny</Template>
  <TotalTime>9759</TotalTime>
  <Words>164</Words>
  <Application>Microsoft Office PowerPoint</Application>
  <PresentationFormat>Skjermfremvisning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Bergen brannvesen enkel presentasjonsmal_2017_ny</vt:lpstr>
      <vt:lpstr>BB enkel presentasjonsmal</vt:lpstr>
      <vt:lpstr>PowerPoint-presentasjon</vt:lpstr>
      <vt:lpstr>Brannsjefen i Bergen nedla totalforbud mot bruk av åpen ild utendørs den 27. mai 2018</vt:lpstr>
      <vt:lpstr>34 branner i perioden</vt:lpstr>
      <vt:lpstr>Hva sier regelverket?</vt:lpstr>
      <vt:lpstr>Fortsettelse: Forskrift om brannforebygging § 3 </vt:lpstr>
      <vt:lpstr>Ingen «forskrift» er kunngjort bedre! </vt:lpstr>
    </vt:vector>
  </TitlesOfParts>
  <Company>Bergen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Sommerlade, Trine Sivertsen</dc:creator>
  <cp:lastModifiedBy>Grindheim, Trond</cp:lastModifiedBy>
  <cp:revision>49</cp:revision>
  <dcterms:created xsi:type="dcterms:W3CDTF">2017-04-27T05:42:14Z</dcterms:created>
  <dcterms:modified xsi:type="dcterms:W3CDTF">2019-03-28T10:34:05Z</dcterms:modified>
</cp:coreProperties>
</file>