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E012-9A15-4E81-9C3E-3D1EDC47A01B}" type="datetimeFigureOut">
              <a:rPr lang="nb-NO" smtClean="0"/>
              <a:t>27.03.2019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2658-D88E-4929-9296-23DCCA10DB7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9735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E012-9A15-4E81-9C3E-3D1EDC47A01B}" type="datetimeFigureOut">
              <a:rPr lang="nb-NO" smtClean="0"/>
              <a:t>27.03.2019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2658-D88E-4929-9296-23DCCA10DB7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875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E012-9A15-4E81-9C3E-3D1EDC47A01B}" type="datetimeFigureOut">
              <a:rPr lang="nb-NO" smtClean="0"/>
              <a:t>27.03.2019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2658-D88E-4929-9296-23DCCA10DB7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967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E012-9A15-4E81-9C3E-3D1EDC47A01B}" type="datetimeFigureOut">
              <a:rPr lang="nb-NO" smtClean="0"/>
              <a:t>27.03.2019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2658-D88E-4929-9296-23DCCA10DB7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71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E012-9A15-4E81-9C3E-3D1EDC47A01B}" type="datetimeFigureOut">
              <a:rPr lang="nb-NO" smtClean="0"/>
              <a:t>27.03.2019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2658-D88E-4929-9296-23DCCA10DB7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057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E012-9A15-4E81-9C3E-3D1EDC47A01B}" type="datetimeFigureOut">
              <a:rPr lang="nb-NO" smtClean="0"/>
              <a:t>27.03.2019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2658-D88E-4929-9296-23DCCA10DB7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701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E012-9A15-4E81-9C3E-3D1EDC47A01B}" type="datetimeFigureOut">
              <a:rPr lang="nb-NO" smtClean="0"/>
              <a:t>27.03.2019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2658-D88E-4929-9296-23DCCA10DB7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017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E012-9A15-4E81-9C3E-3D1EDC47A01B}" type="datetimeFigureOut">
              <a:rPr lang="nb-NO" smtClean="0"/>
              <a:t>27.03.2019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2658-D88E-4929-9296-23DCCA10DB7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6664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E012-9A15-4E81-9C3E-3D1EDC47A01B}" type="datetimeFigureOut">
              <a:rPr lang="nb-NO" smtClean="0"/>
              <a:t>27.03.2019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2658-D88E-4929-9296-23DCCA10DB7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7071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E012-9A15-4E81-9C3E-3D1EDC47A01B}" type="datetimeFigureOut">
              <a:rPr lang="nb-NO" smtClean="0"/>
              <a:t>27.03.2019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2658-D88E-4929-9296-23DCCA10DB7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733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E012-9A15-4E81-9C3E-3D1EDC47A01B}" type="datetimeFigureOut">
              <a:rPr lang="nb-NO" smtClean="0"/>
              <a:t>27.03.2019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2658-D88E-4929-9296-23DCCA10DB7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661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5E012-9A15-4E81-9C3E-3D1EDC47A01B}" type="datetimeFigureOut">
              <a:rPr lang="nb-NO" smtClean="0"/>
              <a:t>27.03.2019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12658-D88E-4929-9296-23DCCA10DB7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596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67425"/>
            <a:ext cx="9144000" cy="862885"/>
          </a:xfrm>
        </p:spPr>
        <p:txBody>
          <a:bodyPr>
            <a:normAutofit/>
          </a:bodyPr>
          <a:lstStyle/>
          <a:p>
            <a:r>
              <a:rPr lang="nn-NO" sz="2800" b="1" dirty="0" smtClean="0"/>
              <a:t>Kvam kommune</a:t>
            </a:r>
            <a:br>
              <a:rPr lang="nn-NO" sz="2800" b="1" dirty="0" smtClean="0"/>
            </a:br>
            <a:r>
              <a:rPr lang="nn-NO" sz="2800" b="1" dirty="0" smtClean="0">
                <a:solidFill>
                  <a:srgbClr val="FF0000"/>
                </a:solidFill>
              </a:rPr>
              <a:t>Skog-markbrann</a:t>
            </a:r>
            <a:endParaRPr lang="nb-NO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www.kvam.no/handlers/bv.ashx/i29eaa0c2-1200-498b-b4ee-b8455e2c6a50/hordaland_kvam_k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497" y="1300766"/>
            <a:ext cx="7855083" cy="525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1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46974"/>
          </a:xfrm>
        </p:spPr>
        <p:txBody>
          <a:bodyPr/>
          <a:lstStyle/>
          <a:p>
            <a:pPr algn="ctr"/>
            <a:r>
              <a:rPr lang="nn-NO" sz="2000" b="1" dirty="0" smtClean="0"/>
              <a:t>Skog/- markbrann, Kvam kommune</a:t>
            </a:r>
            <a:r>
              <a:rPr lang="nn-NO" b="1" dirty="0" smtClean="0"/>
              <a:t/>
            </a:r>
            <a:br>
              <a:rPr lang="nn-NO" b="1" dirty="0" smtClean="0"/>
            </a:br>
            <a:r>
              <a:rPr lang="nn-NO" sz="2000" b="1" dirty="0" smtClean="0">
                <a:solidFill>
                  <a:srgbClr val="FF0000"/>
                </a:solidFill>
              </a:rPr>
              <a:t>HMS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746975"/>
            <a:ext cx="10515600" cy="54299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n-NO" sz="2000" b="1" u="sng" dirty="0" smtClean="0"/>
              <a:t>Skog-/markbrann er </a:t>
            </a:r>
            <a:r>
              <a:rPr lang="nn-NO" sz="2000" b="1" u="sng" dirty="0" err="1" smtClean="0"/>
              <a:t>noe</a:t>
            </a:r>
            <a:r>
              <a:rPr lang="nn-NO" sz="2000" b="1" u="sng" dirty="0" smtClean="0"/>
              <a:t> av det tyngste man kan oppleve av fysisk påkjenning! </a:t>
            </a:r>
          </a:p>
          <a:p>
            <a:pPr marL="0" indent="0">
              <a:buNone/>
            </a:pPr>
            <a:endParaRPr lang="nn-NO" sz="2000" b="1" u="sng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n-NO" sz="2000" dirty="0" smtClean="0"/>
              <a:t>Ingen deltar utan å være fysisk </a:t>
            </a:r>
            <a:r>
              <a:rPr lang="nn-NO" sz="2000" dirty="0" err="1" smtClean="0"/>
              <a:t>skikket</a:t>
            </a:r>
            <a:r>
              <a:rPr lang="nn-NO" sz="2000" dirty="0" smtClean="0"/>
              <a:t> til det!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n-NO" sz="2000" dirty="0" smtClean="0"/>
              <a:t>Kjeledress, ei topplue og filtermaske.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n-NO" sz="2000" dirty="0" smtClean="0"/>
              <a:t>Førstehjelpsutstyr. (</a:t>
            </a:r>
            <a:r>
              <a:rPr lang="nn-NO" sz="2000" i="1" dirty="0" smtClean="0"/>
              <a:t>alle stasjoner i Kvam har hjertestarter, O2 +++)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n-NO" sz="2000" dirty="0" smtClean="0"/>
              <a:t>Forsyning!!! (</a:t>
            </a:r>
            <a:r>
              <a:rPr lang="nn-NO" sz="2000" i="1" dirty="0" smtClean="0"/>
              <a:t>tildeling av denne </a:t>
            </a:r>
            <a:r>
              <a:rPr lang="nn-NO" sz="2000" i="1" dirty="0" err="1" smtClean="0"/>
              <a:t>oppgaven</a:t>
            </a:r>
            <a:r>
              <a:rPr lang="nn-NO" sz="2000" i="1" dirty="0" smtClean="0"/>
              <a:t> til enkeltpersoner som: </a:t>
            </a:r>
            <a:r>
              <a:rPr lang="nn-NO" sz="2000" b="1" i="1" dirty="0" err="1" smtClean="0"/>
              <a:t>ikke</a:t>
            </a:r>
            <a:r>
              <a:rPr lang="nn-NO" sz="2000" b="1" i="1" dirty="0" smtClean="0"/>
              <a:t> </a:t>
            </a:r>
            <a:r>
              <a:rPr lang="nn-NO" sz="2000" b="1" i="1" u="sng" dirty="0" err="1" smtClean="0"/>
              <a:t>gjør</a:t>
            </a:r>
            <a:r>
              <a:rPr lang="nn-NO" sz="2000" b="1" i="1" u="sng" dirty="0" smtClean="0"/>
              <a:t> </a:t>
            </a:r>
            <a:r>
              <a:rPr lang="nn-NO" sz="2000" b="1" i="1" u="sng" dirty="0" err="1" smtClean="0"/>
              <a:t>noe</a:t>
            </a:r>
            <a:r>
              <a:rPr lang="nn-NO" sz="2000" b="1" i="1" u="sng" dirty="0" smtClean="0"/>
              <a:t> </a:t>
            </a:r>
            <a:r>
              <a:rPr lang="nn-NO" sz="2000" b="1" i="1" u="sng" dirty="0" err="1" smtClean="0"/>
              <a:t>annet</a:t>
            </a:r>
            <a:r>
              <a:rPr lang="nn-NO" sz="2000" i="1" dirty="0" smtClean="0"/>
              <a:t>!)</a:t>
            </a:r>
          </a:p>
          <a:p>
            <a:pPr>
              <a:buFont typeface="Wingdings" panose="05000000000000000000" pitchFamily="2" charset="2"/>
              <a:buChar char="Ø"/>
            </a:pPr>
            <a:endParaRPr lang="nn-NO" sz="2000" i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nn-NO" sz="2000" dirty="0" smtClean="0"/>
              <a:t>«Spill sjakk» i din tenking på ulike plan med brann i skog og mark! </a:t>
            </a:r>
            <a:r>
              <a:rPr lang="nn-NO" sz="2000" dirty="0" err="1" smtClean="0"/>
              <a:t>Dvs</a:t>
            </a:r>
            <a:r>
              <a:rPr lang="nn-NO" sz="2000" dirty="0" smtClean="0"/>
              <a:t>: Tenk LANGT </a:t>
            </a:r>
            <a:r>
              <a:rPr lang="nn-NO" sz="2000" dirty="0" err="1" smtClean="0"/>
              <a:t>fremover</a:t>
            </a:r>
            <a:r>
              <a:rPr lang="nn-NO" sz="2000" dirty="0" smtClean="0"/>
              <a:t>!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n-NO" sz="2000" dirty="0" smtClean="0"/>
              <a:t>Ikkje start direkte eller indirekte slokking for tidlig slik at man må rømme området.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n-NO" sz="2000" dirty="0" smtClean="0"/>
              <a:t>Vær 100% sikker på at mannskapet er kjent med «Om bord og </a:t>
            </a:r>
            <a:r>
              <a:rPr lang="nn-NO" sz="2000" dirty="0" err="1" smtClean="0"/>
              <a:t>avstigning</a:t>
            </a:r>
            <a:r>
              <a:rPr lang="nn-NO" sz="2000" dirty="0" smtClean="0"/>
              <a:t>» ved bruk av helikopter.</a:t>
            </a:r>
          </a:p>
          <a:p>
            <a:pPr>
              <a:buFont typeface="Wingdings" panose="05000000000000000000" pitchFamily="2" charset="2"/>
              <a:buChar char="Ø"/>
            </a:pPr>
            <a:endParaRPr lang="nn-NO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n-NO" sz="2000" b="1" u="sng" dirty="0" smtClean="0"/>
              <a:t>Indirekte slokking: </a:t>
            </a:r>
            <a:r>
              <a:rPr lang="nn-NO" sz="2000" dirty="0" smtClean="0"/>
              <a:t>I vanskelig terreng og ved større </a:t>
            </a:r>
            <a:r>
              <a:rPr lang="nn-NO" sz="2000" dirty="0" err="1" smtClean="0"/>
              <a:t>branner</a:t>
            </a:r>
            <a:r>
              <a:rPr lang="nn-NO" sz="2000" dirty="0" smtClean="0"/>
              <a:t>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n-NO" sz="2000" b="1" u="sng" dirty="0" smtClean="0"/>
              <a:t>Direkte slokking: </a:t>
            </a:r>
            <a:r>
              <a:rPr lang="nn-NO" sz="2000" dirty="0" smtClean="0"/>
              <a:t>Mindre enkle «100%» visuelle kontrollerbare </a:t>
            </a:r>
            <a:r>
              <a:rPr lang="nn-NO" sz="2000" dirty="0" err="1" smtClean="0"/>
              <a:t>branner</a:t>
            </a:r>
            <a:r>
              <a:rPr lang="nn-NO" sz="2000" dirty="0" smtClean="0"/>
              <a:t> </a:t>
            </a:r>
            <a:r>
              <a:rPr lang="nn-NO" sz="2000" dirty="0" err="1" smtClean="0"/>
              <a:t>hvor</a:t>
            </a:r>
            <a:r>
              <a:rPr lang="nn-NO" sz="2000" dirty="0" smtClean="0"/>
              <a:t> man ser hele «Brannfeltet»! 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429326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n-NO" sz="2000" b="1" dirty="0" smtClean="0"/>
              <a:t>Skog/- markbrann, Kvam kommune</a:t>
            </a:r>
            <a:r>
              <a:rPr lang="nn-NO" b="1" dirty="0" smtClean="0"/>
              <a:t/>
            </a:r>
            <a:br>
              <a:rPr lang="nn-NO" b="1" dirty="0" smtClean="0"/>
            </a:br>
            <a:r>
              <a:rPr lang="nn-NO" sz="2000" b="1" dirty="0" smtClean="0">
                <a:solidFill>
                  <a:srgbClr val="FF0000"/>
                </a:solidFill>
              </a:rPr>
              <a:t>Et mulig undervurdert </a:t>
            </a:r>
            <a:r>
              <a:rPr lang="nn-NO" sz="2000" b="1" dirty="0" err="1" smtClean="0">
                <a:solidFill>
                  <a:srgbClr val="FF0000"/>
                </a:solidFill>
              </a:rPr>
              <a:t>slokkeredskap</a:t>
            </a:r>
            <a:r>
              <a:rPr lang="nn-NO" sz="2000" b="1" dirty="0" smtClean="0">
                <a:solidFill>
                  <a:srgbClr val="FF0000"/>
                </a:solidFill>
              </a:rPr>
              <a:t> ved markbrann:</a:t>
            </a:r>
            <a:endParaRPr lang="nb-NO" sz="20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Bilderesultat for bilder av kortvokst lauvsko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57" y="2185851"/>
            <a:ext cx="6496594" cy="451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623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78377"/>
            <a:ext cx="10515600" cy="896983"/>
          </a:xfrm>
        </p:spPr>
        <p:txBody>
          <a:bodyPr>
            <a:normAutofit fontScale="90000"/>
          </a:bodyPr>
          <a:lstStyle/>
          <a:p>
            <a:pPr algn="ctr"/>
            <a:r>
              <a:rPr lang="nn-NO" sz="2000" b="1" dirty="0"/>
              <a:t>Skog/- markbrann, Kvam kommune</a:t>
            </a:r>
            <a:r>
              <a:rPr lang="nn-NO" b="1" dirty="0"/>
              <a:t/>
            </a:r>
            <a:br>
              <a:rPr lang="nn-NO" b="1" dirty="0"/>
            </a:br>
            <a:r>
              <a:rPr lang="nn-NO" b="1" dirty="0" smtClean="0">
                <a:solidFill>
                  <a:srgbClr val="FF0000"/>
                </a:solidFill>
              </a:rPr>
              <a:t>?</a:t>
            </a:r>
            <a:endParaRPr lang="nb-NO" dirty="0">
              <a:solidFill>
                <a:srgbClr val="FF0000"/>
              </a:solidFill>
            </a:endParaRPr>
          </a:p>
        </p:txBody>
      </p:sp>
      <p:pic>
        <p:nvPicPr>
          <p:cNvPr id="6166" name="Picture 22" descr="Bilderesultat for bjÃ¸r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975360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Sylinder 13"/>
          <p:cNvSpPr txBox="1"/>
          <p:nvPr/>
        </p:nvSpPr>
        <p:spPr>
          <a:xfrm>
            <a:off x="3799643" y="3746377"/>
            <a:ext cx="4616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b="1" dirty="0" smtClean="0"/>
              <a:t>Tips:</a:t>
            </a:r>
            <a:r>
              <a:rPr lang="nn-NO" dirty="0" smtClean="0"/>
              <a:t> Kutt en </a:t>
            </a:r>
            <a:r>
              <a:rPr lang="nn-NO" dirty="0" err="1" smtClean="0"/>
              <a:t>ca</a:t>
            </a:r>
            <a:r>
              <a:rPr lang="nn-NO" dirty="0" smtClean="0"/>
              <a:t> 3-4 meters lang busk (helst bjørk) med fyldig topp, og fei rolig over brannen! </a:t>
            </a:r>
            <a:r>
              <a:rPr lang="nn-NO" dirty="0" err="1" smtClean="0"/>
              <a:t>Slokker</a:t>
            </a:r>
            <a:r>
              <a:rPr lang="nn-NO" dirty="0" smtClean="0"/>
              <a:t> 10 x </a:t>
            </a:r>
            <a:r>
              <a:rPr lang="nn-NO" dirty="0" err="1" smtClean="0"/>
              <a:t>bedre</a:t>
            </a:r>
            <a:r>
              <a:rPr lang="nn-NO" dirty="0" smtClean="0"/>
              <a:t> enn en smekker!    </a:t>
            </a:r>
            <a:endParaRPr lang="nb-NO" dirty="0"/>
          </a:p>
        </p:txBody>
      </p:sp>
      <p:sp>
        <p:nvSpPr>
          <p:cNvPr id="15" name="TekstSylinder 14"/>
          <p:cNvSpPr txBox="1"/>
          <p:nvPr/>
        </p:nvSpPr>
        <p:spPr>
          <a:xfrm>
            <a:off x="408373" y="4669707"/>
            <a:ext cx="187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Spørsmål? </a:t>
            </a:r>
            <a:endParaRPr lang="nb-NO" dirty="0"/>
          </a:p>
        </p:txBody>
      </p:sp>
      <p:sp>
        <p:nvSpPr>
          <p:cNvPr id="16" name="TekstSylinder 15"/>
          <p:cNvSpPr txBox="1"/>
          <p:nvPr/>
        </p:nvSpPr>
        <p:spPr>
          <a:xfrm>
            <a:off x="3906175" y="5308847"/>
            <a:ext cx="411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Takk for meg!</a:t>
            </a:r>
          </a:p>
          <a:p>
            <a:r>
              <a:rPr lang="nn-NO" dirty="0" err="1" smtClean="0"/>
              <a:t>Mvh</a:t>
            </a:r>
            <a:r>
              <a:rPr lang="nn-NO" dirty="0" smtClean="0"/>
              <a:t> </a:t>
            </a:r>
            <a:r>
              <a:rPr lang="nn-NO" dirty="0" err="1" smtClean="0"/>
              <a:t>B.Johansen</a:t>
            </a:r>
            <a:r>
              <a:rPr lang="nn-NO" dirty="0" smtClean="0"/>
              <a:t>, </a:t>
            </a:r>
            <a:r>
              <a:rPr lang="nn-NO" dirty="0" err="1" smtClean="0"/>
              <a:t>br.sjef</a:t>
            </a:r>
            <a:r>
              <a:rPr lang="nn-NO" dirty="0" smtClean="0"/>
              <a:t> Kvam kommune.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84496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489396"/>
          </a:xfrm>
        </p:spPr>
        <p:txBody>
          <a:bodyPr>
            <a:normAutofit fontScale="90000"/>
          </a:bodyPr>
          <a:lstStyle/>
          <a:p>
            <a:pPr algn="ctr"/>
            <a:r>
              <a:rPr lang="nn-NO" sz="2200" b="1" dirty="0" smtClean="0"/>
              <a:t>Skog/- markbrann, Kvam kommune</a:t>
            </a:r>
            <a:r>
              <a:rPr lang="nn-NO" sz="2000" b="1" dirty="0" smtClean="0"/>
              <a:t/>
            </a:r>
            <a:br>
              <a:rPr lang="nn-NO" sz="2000" b="1" dirty="0" smtClean="0"/>
            </a:br>
            <a:r>
              <a:rPr lang="nn-NO" sz="2000" b="1" dirty="0" smtClean="0">
                <a:solidFill>
                  <a:srgbClr val="FF0000"/>
                </a:solidFill>
              </a:rPr>
              <a:t>Risikoområder med </a:t>
            </a:r>
            <a:r>
              <a:rPr lang="nn-NO" sz="2000" b="1" dirty="0" err="1" smtClean="0">
                <a:solidFill>
                  <a:srgbClr val="FF0000"/>
                </a:solidFill>
              </a:rPr>
              <a:t>skogsbilveier</a:t>
            </a:r>
            <a:endParaRPr lang="nb-NO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Plassholder for innhold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878069"/>
              </p:ext>
            </p:extLst>
          </p:nvPr>
        </p:nvGraphicFramePr>
        <p:xfrm>
          <a:off x="838201" y="657224"/>
          <a:ext cx="10515600" cy="620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Acrobat Document" r:id="rId3" imgW="11334427" imgH="8019718" progId="AcroExch.Document.DC">
                  <p:embed/>
                </p:oleObj>
              </mc:Choice>
              <mc:Fallback>
                <p:oleObj name="Acrobat Document" r:id="rId3" imgW="11334427" imgH="801971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1" y="657224"/>
                        <a:ext cx="10515600" cy="6200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3374265" y="682580"/>
            <a:ext cx="224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b="1" dirty="0" smtClean="0">
                <a:solidFill>
                  <a:srgbClr val="FF0000"/>
                </a:solidFill>
              </a:rPr>
              <a:t>Kvam øst</a:t>
            </a:r>
            <a:endParaRPr lang="nb-N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30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90153"/>
            <a:ext cx="10515600" cy="759853"/>
          </a:xfrm>
        </p:spPr>
        <p:txBody>
          <a:bodyPr>
            <a:normAutofit/>
          </a:bodyPr>
          <a:lstStyle/>
          <a:p>
            <a:pPr algn="ctr"/>
            <a:r>
              <a:rPr lang="nn-NO" sz="2000" b="1" dirty="0" smtClean="0"/>
              <a:t>Skog/- markbrann, Kvam kommune</a:t>
            </a:r>
            <a:r>
              <a:rPr lang="nn-NO" sz="2700" b="1" dirty="0" smtClean="0"/>
              <a:t/>
            </a:r>
            <a:br>
              <a:rPr lang="nn-NO" sz="2700" b="1" dirty="0" smtClean="0"/>
            </a:br>
            <a:r>
              <a:rPr lang="nn-NO" sz="1800" b="1" dirty="0" smtClean="0">
                <a:solidFill>
                  <a:srgbClr val="FF0000"/>
                </a:solidFill>
              </a:rPr>
              <a:t>Risikoområder med </a:t>
            </a:r>
            <a:r>
              <a:rPr lang="nn-NO" sz="1800" b="1" dirty="0" err="1" smtClean="0">
                <a:solidFill>
                  <a:srgbClr val="FF0000"/>
                </a:solidFill>
              </a:rPr>
              <a:t>skogsbilveier</a:t>
            </a:r>
            <a:endParaRPr lang="nb-NO" sz="1800" dirty="0">
              <a:solidFill>
                <a:srgbClr val="FF0000"/>
              </a:solidFill>
            </a:endParaRPr>
          </a:p>
        </p:txBody>
      </p:sp>
      <p:graphicFrame>
        <p:nvGraphicFramePr>
          <p:cNvPr id="4" name="Plassholder for innhold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6018747"/>
              </p:ext>
            </p:extLst>
          </p:nvPr>
        </p:nvGraphicFramePr>
        <p:xfrm>
          <a:off x="1120462" y="760413"/>
          <a:ext cx="9942490" cy="596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Acrobat Document" r:id="rId3" imgW="11334427" imgH="8019718" progId="AcroExch.Document.DC">
                  <p:embed/>
                </p:oleObj>
              </mc:Choice>
              <mc:Fallback>
                <p:oleObj name="Acrobat Document" r:id="rId3" imgW="11334427" imgH="801971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0462" y="760413"/>
                        <a:ext cx="9942490" cy="596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2923504" y="850006"/>
            <a:ext cx="2125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b="1" dirty="0" smtClean="0">
                <a:solidFill>
                  <a:srgbClr val="FF0000"/>
                </a:solidFill>
              </a:rPr>
              <a:t>Midtre Kvam</a:t>
            </a:r>
            <a:endParaRPr lang="nb-N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96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2886"/>
          </a:xfrm>
        </p:spPr>
        <p:txBody>
          <a:bodyPr>
            <a:normAutofit/>
          </a:bodyPr>
          <a:lstStyle/>
          <a:p>
            <a:pPr algn="ctr"/>
            <a:r>
              <a:rPr lang="nn-NO" sz="2200" b="1" dirty="0" smtClean="0"/>
              <a:t>Skog/- markbrann, Kvam kommune</a:t>
            </a:r>
            <a:r>
              <a:rPr lang="nn-NO" sz="6000" b="1" dirty="0" smtClean="0"/>
              <a:t/>
            </a:r>
            <a:br>
              <a:rPr lang="nn-NO" sz="6000" b="1" dirty="0" smtClean="0"/>
            </a:br>
            <a:r>
              <a:rPr lang="nn-NO" sz="2000" b="1" dirty="0" smtClean="0">
                <a:solidFill>
                  <a:srgbClr val="FF0000"/>
                </a:solidFill>
              </a:rPr>
              <a:t>Risikoområder med </a:t>
            </a:r>
            <a:r>
              <a:rPr lang="nn-NO" sz="2000" b="1" dirty="0" err="1" smtClean="0">
                <a:solidFill>
                  <a:srgbClr val="FF0000"/>
                </a:solidFill>
              </a:rPr>
              <a:t>skogsbilveier</a:t>
            </a:r>
            <a:endParaRPr lang="nb-NO" sz="2000" dirty="0"/>
          </a:p>
        </p:txBody>
      </p:sp>
      <p:graphicFrame>
        <p:nvGraphicFramePr>
          <p:cNvPr id="4" name="Plassholder for innhold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1371315"/>
              </p:ext>
            </p:extLst>
          </p:nvPr>
        </p:nvGraphicFramePr>
        <p:xfrm>
          <a:off x="838201" y="862886"/>
          <a:ext cx="10515600" cy="5995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Acrobat Document" r:id="rId3" imgW="11334427" imgH="8019718" progId="AcroExch.Document.DC">
                  <p:embed/>
                </p:oleObj>
              </mc:Choice>
              <mc:Fallback>
                <p:oleObj name="Acrobat Document" r:id="rId3" imgW="11334427" imgH="801971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1" y="862886"/>
                        <a:ext cx="10515600" cy="5995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2910625" y="862886"/>
            <a:ext cx="1609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b="1" dirty="0" smtClean="0">
                <a:solidFill>
                  <a:srgbClr val="FF0000"/>
                </a:solidFill>
              </a:rPr>
              <a:t>Kvam sørvest</a:t>
            </a:r>
            <a:endParaRPr lang="nb-N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28789"/>
            <a:ext cx="10515600" cy="914401"/>
          </a:xfrm>
        </p:spPr>
        <p:txBody>
          <a:bodyPr>
            <a:normAutofit/>
          </a:bodyPr>
          <a:lstStyle/>
          <a:p>
            <a:pPr algn="ctr"/>
            <a:r>
              <a:rPr lang="nn-NO" sz="2000" b="1" dirty="0" smtClean="0"/>
              <a:t>Skog/- markbrann, Kvam kommune</a:t>
            </a:r>
            <a:br>
              <a:rPr lang="nn-NO" sz="2000" b="1" dirty="0" smtClean="0"/>
            </a:br>
            <a:r>
              <a:rPr lang="nn-NO" sz="1800" b="1" dirty="0" smtClean="0">
                <a:solidFill>
                  <a:srgbClr val="FF0000"/>
                </a:solidFill>
              </a:rPr>
              <a:t>Skog, mark og bonitet</a:t>
            </a:r>
            <a:endParaRPr lang="nb-NO" sz="1800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9235" y="1903802"/>
            <a:ext cx="10515600" cy="5943600"/>
          </a:xfrm>
        </p:spPr>
        <p:txBody>
          <a:bodyPr/>
          <a:lstStyle/>
          <a:p>
            <a:pPr marL="0" indent="0">
              <a:buNone/>
            </a:pPr>
            <a:r>
              <a:rPr lang="nn-NO" dirty="0"/>
              <a:t> </a:t>
            </a:r>
            <a:r>
              <a:rPr lang="nn-NO" dirty="0" smtClean="0"/>
              <a:t>Aller først, Kvam er ingen stor skogbrukskommune, men her er: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n-NO" sz="2000" dirty="0"/>
              <a:t> </a:t>
            </a:r>
            <a:r>
              <a:rPr lang="nn-NO" sz="2000" dirty="0" smtClean="0"/>
              <a:t>Ungskog, </a:t>
            </a:r>
            <a:r>
              <a:rPr lang="nn-NO" sz="2000" dirty="0" err="1" smtClean="0"/>
              <a:t>gammelskog</a:t>
            </a:r>
            <a:r>
              <a:rPr lang="nn-NO" sz="2000" dirty="0" smtClean="0"/>
              <a:t>, barskog, </a:t>
            </a:r>
            <a:r>
              <a:rPr lang="nn-NO" sz="2000" dirty="0" err="1" smtClean="0"/>
              <a:t>løvskog</a:t>
            </a:r>
            <a:r>
              <a:rPr lang="nn-NO" sz="2000" dirty="0" smtClean="0"/>
              <a:t>, blandingsskog osv.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n-NO" sz="2000" dirty="0"/>
              <a:t> </a:t>
            </a:r>
            <a:r>
              <a:rPr lang="nn-NO" sz="2000" dirty="0" smtClean="0"/>
              <a:t>En skogbrukskommune (eks Elverum) har «system» på sin skog og ny-/re-planting.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n-NO" sz="2000" dirty="0"/>
              <a:t> </a:t>
            </a:r>
            <a:r>
              <a:rPr lang="nn-NO" sz="2000" dirty="0" err="1" smtClean="0"/>
              <a:t>Faktorer</a:t>
            </a:r>
            <a:r>
              <a:rPr lang="nn-NO" sz="2000" dirty="0" smtClean="0"/>
              <a:t> knytt til skogforhold: </a:t>
            </a:r>
            <a:r>
              <a:rPr lang="nn-NO" sz="2000" b="1" dirty="0" smtClean="0">
                <a:solidFill>
                  <a:srgbClr val="FF0000"/>
                </a:solidFill>
              </a:rPr>
              <a:t>Kvam:</a:t>
            </a:r>
            <a:r>
              <a:rPr lang="nn-NO" sz="2000" dirty="0" smtClean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n-NO" sz="2000" dirty="0" smtClean="0">
                <a:solidFill>
                  <a:srgbClr val="FF0000"/>
                </a:solidFill>
              </a:rPr>
              <a:t>Furuskog,</a:t>
            </a:r>
            <a:r>
              <a:rPr lang="nn-NO" sz="2000" dirty="0" smtClean="0"/>
              <a:t> ung og yngre skog samt grunnlendt mark har stor brannrisiko.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n-NO" sz="2000" dirty="0" smtClean="0">
                <a:solidFill>
                  <a:srgbClr val="FF0000"/>
                </a:solidFill>
              </a:rPr>
              <a:t>Granskog</a:t>
            </a:r>
            <a:r>
              <a:rPr lang="nn-NO" sz="2000" dirty="0" smtClean="0"/>
              <a:t>, </a:t>
            </a:r>
            <a:r>
              <a:rPr lang="nn-NO" sz="2000" dirty="0" err="1" smtClean="0"/>
              <a:t>middelaldr</a:t>
            </a:r>
            <a:r>
              <a:rPr lang="nn-NO" sz="2000" dirty="0" smtClean="0"/>
              <a:t>. skog og middels </a:t>
            </a:r>
            <a:r>
              <a:rPr lang="nn-NO" sz="2000" dirty="0" err="1" smtClean="0"/>
              <a:t>dyp</a:t>
            </a:r>
            <a:r>
              <a:rPr lang="nn-NO" sz="2000" dirty="0" smtClean="0"/>
              <a:t> skogsjord har middels brannrisiko.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n-NO" sz="2000" dirty="0" err="1" smtClean="0">
                <a:solidFill>
                  <a:srgbClr val="FF0000"/>
                </a:solidFill>
              </a:rPr>
              <a:t>Løvskog</a:t>
            </a:r>
            <a:r>
              <a:rPr lang="nn-NO" sz="2000" dirty="0" smtClean="0"/>
              <a:t>, </a:t>
            </a:r>
            <a:r>
              <a:rPr lang="nn-NO" sz="2000" b="1" dirty="0" err="1" smtClean="0">
                <a:solidFill>
                  <a:srgbClr val="FF0000"/>
                </a:solidFill>
              </a:rPr>
              <a:t>gammel</a:t>
            </a:r>
            <a:r>
              <a:rPr lang="nn-NO" sz="2000" b="1" dirty="0" smtClean="0">
                <a:solidFill>
                  <a:srgbClr val="FF0000"/>
                </a:solidFill>
              </a:rPr>
              <a:t> skog </a:t>
            </a:r>
            <a:r>
              <a:rPr lang="nn-NO" sz="2000" dirty="0" smtClean="0"/>
              <a:t>og </a:t>
            </a:r>
            <a:r>
              <a:rPr lang="nn-NO" sz="2000" b="1" dirty="0" err="1" smtClean="0">
                <a:solidFill>
                  <a:srgbClr val="FF0000"/>
                </a:solidFill>
              </a:rPr>
              <a:t>dyp</a:t>
            </a:r>
            <a:r>
              <a:rPr lang="nn-NO" sz="2000" b="1" dirty="0" smtClean="0">
                <a:solidFill>
                  <a:srgbClr val="FF0000"/>
                </a:solidFill>
              </a:rPr>
              <a:t> skogsjord </a:t>
            </a:r>
            <a:r>
              <a:rPr lang="nn-NO" sz="2000" dirty="0" smtClean="0"/>
              <a:t>har liten brannrisiko</a:t>
            </a:r>
          </a:p>
          <a:p>
            <a:pPr>
              <a:buFont typeface="Wingdings" panose="05000000000000000000" pitchFamily="2" charset="2"/>
              <a:buChar char="q"/>
            </a:pPr>
            <a:endParaRPr lang="nn-NO" sz="2000" dirty="0" smtClean="0"/>
          </a:p>
          <a:p>
            <a:pPr marL="0" indent="0">
              <a:buNone/>
            </a:pPr>
            <a:r>
              <a:rPr lang="nn-NO" sz="2000" dirty="0" err="1" smtClean="0"/>
              <a:t>Dyp</a:t>
            </a:r>
            <a:r>
              <a:rPr lang="nn-NO" sz="2000" dirty="0" smtClean="0"/>
              <a:t> skogsjord (i hovudsak), betyr her en god «feit» bonitet som er sterkt </a:t>
            </a:r>
            <a:r>
              <a:rPr lang="nn-NO" sz="2000" dirty="0" err="1" smtClean="0"/>
              <a:t>forebyggende</a:t>
            </a:r>
            <a:r>
              <a:rPr lang="nn-NO" sz="2000" dirty="0" smtClean="0"/>
              <a:t> </a:t>
            </a:r>
            <a:r>
              <a:rPr lang="nn-NO" sz="2000" dirty="0" err="1" smtClean="0"/>
              <a:t>pga</a:t>
            </a:r>
            <a:r>
              <a:rPr lang="nn-NO" sz="2000" dirty="0" smtClean="0"/>
              <a:t>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n-NO" sz="2000" dirty="0" smtClean="0"/>
              <a:t>Her blir tidlig grønt </a:t>
            </a:r>
            <a:r>
              <a:rPr lang="nn-NO" sz="2000" dirty="0" err="1" smtClean="0"/>
              <a:t>pga</a:t>
            </a:r>
            <a:r>
              <a:rPr lang="nn-NO" sz="2000" dirty="0" smtClean="0"/>
              <a:t> god varme mellom fjell og daler.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n-NO" sz="2000" dirty="0" smtClean="0"/>
              <a:t>Vår grøne vegetasjon brenner elendig. (ser bort frå </a:t>
            </a:r>
            <a:r>
              <a:rPr lang="nn-NO" sz="2000" dirty="0" err="1" smtClean="0"/>
              <a:t>nåletrær</a:t>
            </a:r>
            <a:r>
              <a:rPr lang="nn-NO" sz="2000" dirty="0" smtClean="0"/>
              <a:t>)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n-NO" sz="2000" dirty="0" smtClean="0"/>
              <a:t>God bonitet betyr at jorda </a:t>
            </a:r>
            <a:r>
              <a:rPr lang="nn-NO" sz="2000" dirty="0" err="1" smtClean="0"/>
              <a:t>holder</a:t>
            </a:r>
            <a:r>
              <a:rPr lang="nn-NO" sz="2000" dirty="0" smtClean="0"/>
              <a:t> lenge på </a:t>
            </a:r>
            <a:r>
              <a:rPr lang="nn-NO" sz="2000" dirty="0" err="1" smtClean="0"/>
              <a:t>vannet</a:t>
            </a:r>
            <a:r>
              <a:rPr lang="nn-NO" sz="2000" dirty="0" smtClean="0"/>
              <a:t> før </a:t>
            </a:r>
            <a:r>
              <a:rPr lang="nn-NO" sz="2000" dirty="0" err="1" smtClean="0"/>
              <a:t>uttørking</a:t>
            </a:r>
            <a:r>
              <a:rPr lang="nn-NO" sz="2000" dirty="0" smtClean="0"/>
              <a:t>.  </a:t>
            </a:r>
          </a:p>
          <a:p>
            <a:pPr>
              <a:buFont typeface="Courier New" panose="02070309020205020404" pitchFamily="49" charset="0"/>
              <a:buChar char="o"/>
            </a:pPr>
            <a:endParaRPr lang="nn-NO" sz="2000" dirty="0" smtClean="0"/>
          </a:p>
          <a:p>
            <a:pPr>
              <a:buFont typeface="Wingdings" panose="05000000000000000000" pitchFamily="2" charset="2"/>
              <a:buChar char="q"/>
            </a:pPr>
            <a:endParaRPr lang="nb-NO" sz="20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17890" y="935178"/>
            <a:ext cx="8738290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800" b="1" i="0" u="none" strike="noStrike" cap="none" normalizeH="0" baseline="0" dirty="0" smtClean="0">
                <a:ln>
                  <a:noFill/>
                </a:ln>
                <a:solidFill>
                  <a:srgbClr val="6A6A6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nb-NO" altLang="nb-NO" sz="1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Bonitet</a:t>
            </a:r>
            <a:r>
              <a:rPr kumimoji="0" lang="nb-NO" altLang="nb-NO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brukes i skogbruket som et uttrykk for markas evne til å produsere trevirke.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norsk skogbruk brukes H40-systemet for å angi skogens </a:t>
            </a:r>
            <a:r>
              <a:rPr kumimoji="0" lang="nb-NO" altLang="nb-NO" sz="1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bonitet</a:t>
            </a:r>
            <a:r>
              <a:rPr kumimoji="0" lang="nb-NO" altLang="nb-NO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kumimoji="0" lang="nb-NO" altLang="nb-NO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35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28789"/>
            <a:ext cx="10515600" cy="1561899"/>
          </a:xfrm>
        </p:spPr>
        <p:txBody>
          <a:bodyPr>
            <a:normAutofit fontScale="90000"/>
          </a:bodyPr>
          <a:lstStyle/>
          <a:p>
            <a:pPr algn="ctr"/>
            <a:r>
              <a:rPr lang="nn-NO" sz="9600" b="1" dirty="0" smtClean="0"/>
              <a:t/>
            </a:r>
            <a:br>
              <a:rPr lang="nn-NO" sz="9600" b="1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081047"/>
            <a:ext cx="10515600" cy="5095915"/>
          </a:xfrm>
        </p:spPr>
        <p:txBody>
          <a:bodyPr>
            <a:normAutofit lnSpcReduction="10000"/>
          </a:bodyPr>
          <a:lstStyle/>
          <a:p>
            <a:r>
              <a:rPr lang="nn-NO" sz="2000" dirty="0" smtClean="0"/>
              <a:t>C 1	(Ålvik)		15 mann, mannskapsbil og redningsbil, </a:t>
            </a:r>
            <a:r>
              <a:rPr lang="nn-NO" sz="2000" dirty="0" err="1" smtClean="0"/>
              <a:t>tilh.pumpe</a:t>
            </a:r>
            <a:endParaRPr lang="nn-NO" sz="2000" dirty="0" smtClean="0"/>
          </a:p>
          <a:p>
            <a:r>
              <a:rPr lang="nn-NO" sz="2000" dirty="0" smtClean="0"/>
              <a:t>C 2	(Øystese)	12 mann, mannskapsbil og </a:t>
            </a:r>
            <a:r>
              <a:rPr lang="nn-NO" sz="2000" dirty="0" err="1" smtClean="0"/>
              <a:t>vanntankvogn</a:t>
            </a:r>
            <a:r>
              <a:rPr lang="nn-NO" sz="2000" dirty="0" smtClean="0"/>
              <a:t> 13,5m3</a:t>
            </a:r>
          </a:p>
          <a:p>
            <a:r>
              <a:rPr lang="nn-NO" sz="2000" dirty="0" smtClean="0"/>
              <a:t>C 3	(</a:t>
            </a:r>
            <a:r>
              <a:rPr lang="nn-NO" sz="2000" dirty="0" err="1" smtClean="0"/>
              <a:t>Nhs</a:t>
            </a:r>
            <a:r>
              <a:rPr lang="nn-NO" sz="2000" dirty="0" smtClean="0"/>
              <a:t>)		12 mann, </a:t>
            </a:r>
            <a:r>
              <a:rPr lang="nn-NO" sz="2000" dirty="0" err="1" smtClean="0"/>
              <a:t>fremskutt</a:t>
            </a:r>
            <a:r>
              <a:rPr lang="nn-NO" sz="2000" dirty="0" smtClean="0"/>
              <a:t> </a:t>
            </a:r>
            <a:r>
              <a:rPr lang="nn-NO" sz="2000" dirty="0" err="1" smtClean="0"/>
              <a:t>enhet</a:t>
            </a:r>
            <a:r>
              <a:rPr lang="nn-NO" sz="2000" dirty="0" smtClean="0"/>
              <a:t> og </a:t>
            </a:r>
            <a:r>
              <a:rPr lang="nn-NO" sz="2000" dirty="0" err="1" smtClean="0"/>
              <a:t>røykdykkerbil</a:t>
            </a:r>
            <a:r>
              <a:rPr lang="nn-NO" sz="2000" dirty="0" smtClean="0"/>
              <a:t>, </a:t>
            </a:r>
            <a:r>
              <a:rPr lang="nn-NO" sz="2000" dirty="0" err="1" smtClean="0"/>
              <a:t>tilh.pumpe</a:t>
            </a:r>
            <a:endParaRPr lang="nn-NO" sz="2000" dirty="0" smtClean="0"/>
          </a:p>
          <a:p>
            <a:r>
              <a:rPr lang="nn-NO" sz="2000" dirty="0" smtClean="0"/>
              <a:t>C 4	(Oma) 		12 mann, mannskapsbil og redningsbil, </a:t>
            </a:r>
            <a:r>
              <a:rPr lang="nn-NO" sz="2000" dirty="0" err="1" smtClean="0"/>
              <a:t>tilh.pumpe</a:t>
            </a:r>
            <a:endParaRPr lang="nn-NO" sz="2000" dirty="0" smtClean="0"/>
          </a:p>
          <a:p>
            <a:endParaRPr lang="nn-NO" sz="2000" dirty="0"/>
          </a:p>
          <a:p>
            <a:pPr marL="0" indent="0">
              <a:buNone/>
            </a:pPr>
            <a:r>
              <a:rPr lang="nn-NO" sz="2000" b="1" u="sng" dirty="0" smtClean="0"/>
              <a:t>Tillegg: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n-NO" sz="2000" dirty="0" smtClean="0"/>
              <a:t> </a:t>
            </a:r>
            <a:r>
              <a:rPr lang="nn-NO" sz="2000" dirty="0" err="1" smtClean="0"/>
              <a:t>Skogbrannsmekkere</a:t>
            </a:r>
            <a:endParaRPr lang="nn-NO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n-NO" sz="2000" dirty="0" smtClean="0"/>
              <a:t> Motorsager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n-NO" sz="2000" dirty="0" smtClean="0"/>
              <a:t> Mindre </a:t>
            </a:r>
            <a:r>
              <a:rPr lang="nn-NO" sz="2000" dirty="0" err="1" smtClean="0"/>
              <a:t>bærbare</a:t>
            </a:r>
            <a:r>
              <a:rPr lang="nn-NO" sz="2000" dirty="0" smtClean="0"/>
              <a:t> pumper, 350 – 450 l/min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n-NO" sz="2000" dirty="0" smtClean="0"/>
              <a:t> «Spennings-kverker»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n-NO" sz="2000" dirty="0" smtClean="0"/>
              <a:t>Bønder med terreng-</a:t>
            </a:r>
            <a:r>
              <a:rPr lang="nn-NO" sz="2000" dirty="0" err="1" smtClean="0"/>
              <a:t>gående</a:t>
            </a:r>
            <a:r>
              <a:rPr lang="nn-NO" sz="2000" dirty="0" smtClean="0"/>
              <a:t> og haugevis med gjødselvogner.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n-NO" sz="2000" dirty="0" smtClean="0"/>
              <a:t>Skog-bruksmaskiner, 3 </a:t>
            </a:r>
            <a:r>
              <a:rPr lang="nn-NO" sz="2000" dirty="0" err="1" smtClean="0"/>
              <a:t>operatører</a:t>
            </a:r>
            <a:r>
              <a:rPr lang="nn-NO" sz="2000" dirty="0" smtClean="0"/>
              <a:t> i Kvam.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n-NO" sz="2000" dirty="0" smtClean="0"/>
              <a:t>Sivilforsvaret 50. mann, FIG med </a:t>
            </a:r>
            <a:r>
              <a:rPr lang="nn-NO" sz="2000" dirty="0" err="1" smtClean="0"/>
              <a:t>tilhørende</a:t>
            </a:r>
            <a:r>
              <a:rPr lang="nn-NO" sz="2000" dirty="0" smtClean="0"/>
              <a:t> utstyr</a:t>
            </a:r>
          </a:p>
          <a:p>
            <a:pPr>
              <a:buFont typeface="Wingdings" panose="05000000000000000000" pitchFamily="2" charset="2"/>
              <a:buChar char="Ø"/>
            </a:pPr>
            <a:endParaRPr lang="nb-NO" sz="2000" dirty="0"/>
          </a:p>
        </p:txBody>
      </p:sp>
      <p:sp>
        <p:nvSpPr>
          <p:cNvPr id="4" name="Rektangel 3"/>
          <p:cNvSpPr/>
          <p:nvPr/>
        </p:nvSpPr>
        <p:spPr>
          <a:xfrm>
            <a:off x="3065172" y="373162"/>
            <a:ext cx="482957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n-NO" sz="2000" b="1" dirty="0" smtClean="0"/>
              <a:t>Skog/- markbrann, Kvam kommune</a:t>
            </a:r>
            <a:br>
              <a:rPr lang="nn-NO" sz="2000" b="1" dirty="0" smtClean="0"/>
            </a:br>
            <a:r>
              <a:rPr lang="nn-NO" b="1" dirty="0" err="1" smtClean="0">
                <a:solidFill>
                  <a:srgbClr val="FF0000"/>
                </a:solidFill>
              </a:rPr>
              <a:t>Ressurser</a:t>
            </a:r>
            <a:r>
              <a:rPr lang="nn-NO" b="1" dirty="0" smtClean="0">
                <a:solidFill>
                  <a:srgbClr val="FF0000"/>
                </a:solidFill>
              </a:rPr>
              <a:t> KVBR</a:t>
            </a:r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9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90152"/>
            <a:ext cx="10515600" cy="643944"/>
          </a:xfrm>
        </p:spPr>
        <p:txBody>
          <a:bodyPr>
            <a:normAutofit/>
          </a:bodyPr>
          <a:lstStyle/>
          <a:p>
            <a:pPr algn="ctr"/>
            <a:r>
              <a:rPr lang="nn-NO" sz="2000" b="1" dirty="0" smtClean="0"/>
              <a:t>Skog/- markbrann, Kvam kommune</a:t>
            </a:r>
            <a:br>
              <a:rPr lang="nn-NO" sz="2000" b="1" dirty="0" smtClean="0"/>
            </a:br>
            <a:r>
              <a:rPr lang="nn-NO" sz="2000" b="1" dirty="0" smtClean="0">
                <a:solidFill>
                  <a:srgbClr val="FF0000"/>
                </a:solidFill>
              </a:rPr>
              <a:t>Varsling</a:t>
            </a:r>
            <a:endParaRPr lang="nb-NO" sz="2000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862885"/>
            <a:ext cx="10515600" cy="5314078"/>
          </a:xfrm>
        </p:spPr>
        <p:txBody>
          <a:bodyPr/>
          <a:lstStyle/>
          <a:p>
            <a:pPr marL="0" indent="0">
              <a:buNone/>
            </a:pPr>
            <a:endParaRPr lang="nn-NO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nn-NO" b="1" dirty="0" smtClean="0"/>
              <a:t>Fagsentral 110 Hordaland til C 0.1 </a:t>
            </a:r>
            <a:r>
              <a:rPr lang="nn-NO" sz="2000" dirty="0" smtClean="0"/>
              <a:t>(taktisk dialog med bla: </a:t>
            </a:r>
            <a:r>
              <a:rPr lang="nn-NO" sz="2000" dirty="0" err="1" smtClean="0"/>
              <a:t>hvem</a:t>
            </a:r>
            <a:r>
              <a:rPr lang="nn-NO" sz="2000" dirty="0" smtClean="0"/>
              <a:t> kan </a:t>
            </a:r>
            <a:r>
              <a:rPr lang="nn-NO" sz="2000" dirty="0" err="1" smtClean="0"/>
              <a:t>bistå</a:t>
            </a:r>
            <a:r>
              <a:rPr lang="nn-NO" sz="2000" dirty="0" smtClean="0"/>
              <a:t>/hjelpe) </a:t>
            </a:r>
          </a:p>
          <a:p>
            <a:pPr>
              <a:buFont typeface="Wingdings" panose="05000000000000000000" pitchFamily="2" charset="2"/>
              <a:buChar char="v"/>
            </a:pPr>
            <a:endParaRPr lang="nn-NO" b="1" dirty="0"/>
          </a:p>
          <a:p>
            <a:pPr>
              <a:buFont typeface="Wingdings" panose="05000000000000000000" pitchFamily="2" charset="2"/>
              <a:buChar char="v"/>
            </a:pPr>
            <a:r>
              <a:rPr lang="nn-NO" sz="1800" b="1" dirty="0" smtClean="0"/>
              <a:t> </a:t>
            </a:r>
            <a:r>
              <a:rPr lang="nn-NO" sz="2000" b="1" dirty="0" smtClean="0"/>
              <a:t>C 0.1  tar et polygon ut </a:t>
            </a:r>
            <a:r>
              <a:rPr lang="nn-NO" sz="2000" b="1" dirty="0" err="1" smtClean="0"/>
              <a:t>fra</a:t>
            </a:r>
            <a:r>
              <a:rPr lang="nn-NO" sz="2000" b="1" dirty="0" smtClean="0"/>
              <a:t> </a:t>
            </a:r>
            <a:r>
              <a:rPr lang="nn-NO" sz="2000" b="1" dirty="0" err="1" smtClean="0"/>
              <a:t>truet</a:t>
            </a:r>
            <a:r>
              <a:rPr lang="nn-NO" sz="2000" b="1" dirty="0" smtClean="0"/>
              <a:t> område, og bruker kommunens </a:t>
            </a:r>
            <a:r>
              <a:rPr lang="nn-NO" sz="2000" b="1" dirty="0" err="1" smtClean="0"/>
              <a:t>Geminivarsling</a:t>
            </a:r>
            <a:r>
              <a:rPr lang="nn-NO" sz="2000" b="1" dirty="0" smtClean="0"/>
              <a:t> for å nå bønder. (</a:t>
            </a:r>
            <a:r>
              <a:rPr lang="nn-NO" sz="2000" i="1" dirty="0" smtClean="0"/>
              <a:t>Nettbrett, mobiltelefon med portal </a:t>
            </a:r>
            <a:r>
              <a:rPr lang="nn-NO" sz="2000" i="1" dirty="0" err="1" smtClean="0"/>
              <a:t>løsning</a:t>
            </a:r>
            <a:r>
              <a:rPr lang="nn-NO" sz="2000" i="1" dirty="0" smtClean="0"/>
              <a:t>, men varsling vil bli </a:t>
            </a:r>
            <a:r>
              <a:rPr lang="nn-NO" sz="2000" i="1" dirty="0" err="1" smtClean="0"/>
              <a:t>foretrukket</a:t>
            </a:r>
            <a:r>
              <a:rPr lang="nn-NO" sz="2000" i="1" dirty="0" smtClean="0"/>
              <a:t> gjort </a:t>
            </a:r>
            <a:r>
              <a:rPr lang="nn-NO" sz="2000" i="1" dirty="0" err="1" smtClean="0"/>
              <a:t>fra</a:t>
            </a:r>
            <a:r>
              <a:rPr lang="nn-NO" sz="2000" i="1" dirty="0" smtClean="0"/>
              <a:t> lokal stab, som også ved behov </a:t>
            </a:r>
            <a:r>
              <a:rPr lang="nn-NO" sz="2000" i="1" dirty="0" err="1" smtClean="0"/>
              <a:t>varsler</a:t>
            </a:r>
            <a:r>
              <a:rPr lang="nn-NO" sz="2000" i="1" dirty="0" smtClean="0"/>
              <a:t> </a:t>
            </a:r>
            <a:r>
              <a:rPr lang="nn-NO" sz="2000" i="1" dirty="0" err="1" smtClean="0"/>
              <a:t>hytteiere</a:t>
            </a:r>
            <a:r>
              <a:rPr lang="nn-NO" sz="2000" i="1" dirty="0" smtClean="0"/>
              <a:t> og </a:t>
            </a:r>
            <a:r>
              <a:rPr lang="nn-NO" sz="2000" i="1" dirty="0" err="1" smtClean="0"/>
              <a:t>befolkningen</a:t>
            </a:r>
            <a:r>
              <a:rPr lang="nn-NO" sz="2000" i="1" dirty="0" smtClean="0"/>
              <a:t> generelt.)  </a:t>
            </a:r>
          </a:p>
          <a:p>
            <a:pPr marL="0" indent="0">
              <a:buNone/>
            </a:pPr>
            <a:endParaRPr lang="nn-NO" sz="2000" i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nn-NO" sz="2000" i="1" dirty="0" smtClean="0"/>
              <a:t> </a:t>
            </a:r>
            <a:r>
              <a:rPr lang="nn-NO" sz="2000" b="1" dirty="0" smtClean="0"/>
              <a:t>Ressursgrunnlaget ligger i planverket og viser den totale oversikten Kvam har av bønder.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n-NO" sz="2000" b="1" dirty="0"/>
              <a:t> T</a:t>
            </a:r>
            <a:r>
              <a:rPr lang="nn-NO" sz="2000" b="1" dirty="0" smtClean="0"/>
              <a:t>otalt finnes det 200 </a:t>
            </a:r>
            <a:r>
              <a:rPr lang="nn-NO" sz="2000" b="1" dirty="0" err="1" smtClean="0"/>
              <a:t>stk</a:t>
            </a:r>
            <a:r>
              <a:rPr lang="nn-NO" sz="2000" b="1" dirty="0" smtClean="0"/>
              <a:t> (som også inkluderer </a:t>
            </a:r>
            <a:r>
              <a:rPr lang="nn-NO" sz="2000" b="1" dirty="0" err="1" smtClean="0"/>
              <a:t>sameier</a:t>
            </a:r>
            <a:r>
              <a:rPr lang="nn-NO" sz="2000" b="1" dirty="0" smtClean="0"/>
              <a:t>) per dags dato.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n-NO" sz="2000" b="1" dirty="0"/>
              <a:t> </a:t>
            </a:r>
            <a:r>
              <a:rPr lang="nn-NO" sz="2000" b="1" dirty="0" err="1" smtClean="0"/>
              <a:t>Eiere</a:t>
            </a:r>
            <a:r>
              <a:rPr lang="nn-NO" sz="2000" b="1" dirty="0" smtClean="0"/>
              <a:t> av skogbruksmaskiner (3. </a:t>
            </a:r>
            <a:r>
              <a:rPr lang="nn-NO" sz="2000" b="1" dirty="0" err="1" smtClean="0"/>
              <a:t>firmaer</a:t>
            </a:r>
            <a:r>
              <a:rPr lang="nn-NO" sz="2000" b="1" dirty="0" smtClean="0"/>
              <a:t>) </a:t>
            </a:r>
            <a:r>
              <a:rPr lang="nn-NO" sz="2000" b="1" dirty="0" err="1" smtClean="0"/>
              <a:t>varsles</a:t>
            </a:r>
            <a:r>
              <a:rPr lang="nn-NO" sz="2000" b="1" dirty="0" smtClean="0"/>
              <a:t> alle i første omgang.  </a:t>
            </a:r>
          </a:p>
          <a:p>
            <a:pPr>
              <a:buFont typeface="Wingdings" panose="05000000000000000000" pitchFamily="2" charset="2"/>
              <a:buChar char="v"/>
            </a:pPr>
            <a:endParaRPr lang="nb-NO" sz="2000" b="1" dirty="0"/>
          </a:p>
        </p:txBody>
      </p:sp>
    </p:spTree>
    <p:extLst>
      <p:ext uri="{BB962C8B-B14F-4D97-AF65-F5344CB8AC3E}">
        <p14:creationId xmlns:p14="http://schemas.microsoft.com/office/powerpoint/2010/main" val="240540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59853"/>
          </a:xfrm>
        </p:spPr>
        <p:txBody>
          <a:bodyPr>
            <a:normAutofit/>
          </a:bodyPr>
          <a:lstStyle/>
          <a:p>
            <a:pPr algn="ctr"/>
            <a:r>
              <a:rPr lang="nn-NO" sz="2000" b="1" dirty="0" smtClean="0"/>
              <a:t>Skog/- markbrann, Kvam kommune</a:t>
            </a:r>
            <a:br>
              <a:rPr lang="nn-NO" sz="2000" b="1" dirty="0" smtClean="0"/>
            </a:br>
            <a:r>
              <a:rPr lang="nn-NO" sz="2000" b="1" dirty="0" smtClean="0">
                <a:solidFill>
                  <a:srgbClr val="FF0000"/>
                </a:solidFill>
              </a:rPr>
              <a:t>Strategi</a:t>
            </a:r>
            <a:endParaRPr lang="nb-NO" sz="2000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759854"/>
            <a:ext cx="10515600" cy="541710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nn-NO" sz="2000" b="1" dirty="0" smtClean="0"/>
          </a:p>
          <a:p>
            <a:pPr marL="514350" indent="-514350">
              <a:buFont typeface="+mj-lt"/>
              <a:buAutoNum type="arabicPeriod"/>
            </a:pPr>
            <a:r>
              <a:rPr lang="nn-NO" sz="2000" b="1" dirty="0" smtClean="0"/>
              <a:t>Brannsjefens huskeliste: </a:t>
            </a:r>
            <a:r>
              <a:rPr lang="nn-NO" sz="2000" i="1" dirty="0" smtClean="0"/>
              <a:t>Fare for liv? Lokalisering. Omfang. Sannsynlig utvikling.</a:t>
            </a:r>
          </a:p>
          <a:p>
            <a:pPr marL="514350" indent="-514350">
              <a:buFont typeface="+mj-lt"/>
              <a:buAutoNum type="arabicPeriod"/>
            </a:pPr>
            <a:endParaRPr lang="nn-NO" sz="2000" i="1" dirty="0" smtClean="0"/>
          </a:p>
          <a:p>
            <a:pPr marL="514350" indent="-514350">
              <a:buFont typeface="+mj-lt"/>
              <a:buAutoNum type="arabicPeriod"/>
            </a:pPr>
            <a:r>
              <a:rPr lang="nn-NO" sz="2000" b="1" dirty="0" err="1" smtClean="0"/>
              <a:t>Beslutte</a:t>
            </a:r>
            <a:r>
              <a:rPr lang="nn-NO" sz="2000" b="1" dirty="0" smtClean="0"/>
              <a:t> innsats: </a:t>
            </a:r>
            <a:r>
              <a:rPr lang="nn-NO" sz="2000" i="1" dirty="0" err="1" smtClean="0"/>
              <a:t>Førsteutrykkingsstyrke</a:t>
            </a:r>
            <a:r>
              <a:rPr lang="nn-NO" sz="2000" i="1" dirty="0" smtClean="0"/>
              <a:t>, ekstra </a:t>
            </a:r>
            <a:r>
              <a:rPr lang="nn-NO" sz="2000" i="1" dirty="0" err="1" smtClean="0"/>
              <a:t>ressurser</a:t>
            </a:r>
            <a:r>
              <a:rPr lang="nn-NO" sz="2000" i="1" dirty="0" smtClean="0"/>
              <a:t>, </a:t>
            </a:r>
            <a:r>
              <a:rPr lang="nn-NO" sz="2000" i="1" dirty="0" err="1" smtClean="0"/>
              <a:t>rekonisering</a:t>
            </a:r>
            <a:r>
              <a:rPr lang="nn-NO" sz="2000" i="1" dirty="0" smtClean="0"/>
              <a:t> frå </a:t>
            </a:r>
            <a:r>
              <a:rPr lang="nn-NO" sz="2000" i="1" dirty="0" err="1" smtClean="0"/>
              <a:t>luften</a:t>
            </a:r>
            <a:r>
              <a:rPr lang="nn-NO" sz="2000" i="1" dirty="0" smtClean="0"/>
              <a:t>, heli-bistand.</a:t>
            </a:r>
          </a:p>
          <a:p>
            <a:pPr marL="514350" indent="-514350">
              <a:buFont typeface="+mj-lt"/>
              <a:buAutoNum type="arabicPeriod"/>
            </a:pPr>
            <a:endParaRPr lang="nn-NO" sz="2000" i="1" dirty="0" smtClean="0"/>
          </a:p>
          <a:p>
            <a:pPr marL="514350" indent="-514350">
              <a:buFont typeface="+mj-lt"/>
              <a:buAutoNum type="arabicPeriod"/>
            </a:pPr>
            <a:r>
              <a:rPr lang="nn-NO" sz="2000" b="1" dirty="0" smtClean="0"/>
              <a:t>Brannsjefens og stabens huskeliste: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n-NO" sz="2000" i="1" dirty="0" smtClean="0"/>
              <a:t>Bemanne </a:t>
            </a:r>
            <a:r>
              <a:rPr lang="nn-NO" sz="2000" i="1" dirty="0" err="1" smtClean="0"/>
              <a:t>hovedkvarter</a:t>
            </a:r>
            <a:r>
              <a:rPr lang="nn-NO" sz="2000" i="1" dirty="0" smtClean="0"/>
              <a:t>. (på eks. C1, 2, 3, eller 4, men ingen </a:t>
            </a:r>
            <a:r>
              <a:rPr lang="nn-NO" sz="2000" i="1" dirty="0" err="1" smtClean="0"/>
              <a:t>betingelse</a:t>
            </a:r>
            <a:r>
              <a:rPr lang="nn-NO" sz="2000" i="1" dirty="0" smtClean="0"/>
              <a:t>)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n-NO" sz="2000" i="1" dirty="0" smtClean="0"/>
              <a:t>Sette nødvendig styrke i sving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n-NO" sz="2000" i="1" dirty="0" smtClean="0"/>
              <a:t>Situasjonsoversikt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n-NO" sz="2000" i="1" dirty="0" smtClean="0"/>
              <a:t>Behov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n-NO" sz="2000" i="1" dirty="0" smtClean="0"/>
              <a:t>Slokking </a:t>
            </a:r>
            <a:r>
              <a:rPr lang="nn-NO" sz="2000" i="1" dirty="0" err="1" smtClean="0"/>
              <a:t>gjennomføres</a:t>
            </a:r>
            <a:endParaRPr lang="nn-NO" sz="2000" i="1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nn-NO" sz="2000" i="1" dirty="0" smtClean="0"/>
              <a:t>Overføring til katastrofesituasjon? </a:t>
            </a:r>
            <a:r>
              <a:rPr lang="nn-NO" sz="1600" i="1" dirty="0" smtClean="0"/>
              <a:t>	      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nn-NO" sz="1600" b="1" i="1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nn-NO" sz="1600" b="1" i="1" dirty="0" smtClean="0"/>
              <a:t> </a:t>
            </a:r>
            <a:r>
              <a:rPr lang="nn-NO" sz="2000" dirty="0" smtClean="0"/>
              <a:t>I tillegg kommer huskelistene til: Slokkingsleder, Avsnittsleder og </a:t>
            </a:r>
            <a:r>
              <a:rPr lang="nn-NO" sz="2000" dirty="0" err="1" smtClean="0"/>
              <a:t>Lagfører</a:t>
            </a:r>
            <a:r>
              <a:rPr lang="nn-NO" sz="2000" dirty="0" smtClean="0"/>
              <a:t>. </a:t>
            </a:r>
            <a:r>
              <a:rPr lang="nn-NO" sz="1600" b="1" dirty="0" smtClean="0"/>
              <a:t>	</a:t>
            </a:r>
            <a:endParaRPr lang="nb-NO" sz="1600" b="1" dirty="0"/>
          </a:p>
        </p:txBody>
      </p:sp>
    </p:spTree>
    <p:extLst>
      <p:ext uri="{BB962C8B-B14F-4D97-AF65-F5344CB8AC3E}">
        <p14:creationId xmlns:p14="http://schemas.microsoft.com/office/powerpoint/2010/main" val="201673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27280"/>
          </a:xfrm>
        </p:spPr>
        <p:txBody>
          <a:bodyPr>
            <a:normAutofit/>
          </a:bodyPr>
          <a:lstStyle/>
          <a:p>
            <a:pPr algn="ctr"/>
            <a:r>
              <a:rPr lang="nn-NO" sz="2200" b="1" dirty="0" smtClean="0"/>
              <a:t>Skog/- markbrann, Kvam kommune</a:t>
            </a:r>
            <a:r>
              <a:rPr lang="nn-NO" b="1" dirty="0" smtClean="0"/>
              <a:t/>
            </a:r>
            <a:br>
              <a:rPr lang="nn-NO" b="1" dirty="0" smtClean="0"/>
            </a:br>
            <a:r>
              <a:rPr lang="nn-NO" sz="2000" b="1" dirty="0" smtClean="0">
                <a:solidFill>
                  <a:srgbClr val="FF0000"/>
                </a:solidFill>
              </a:rPr>
              <a:t>Taktikk</a:t>
            </a:r>
            <a:endParaRPr lang="nb-NO" sz="2000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927280"/>
            <a:ext cx="10515600" cy="524968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nn-NO" dirty="0" smtClean="0"/>
          </a:p>
          <a:p>
            <a:pPr marL="0" indent="0">
              <a:buNone/>
            </a:pPr>
            <a:r>
              <a:rPr lang="nn-NO" dirty="0" err="1" smtClean="0"/>
              <a:t>Momenter</a:t>
            </a:r>
            <a:r>
              <a:rPr lang="nn-NO" dirty="0" smtClean="0"/>
              <a:t> å ta med seg underveis i den taktiske tenkinga og planlegging av organisatoriske grep: </a:t>
            </a:r>
          </a:p>
          <a:p>
            <a:pPr marL="0" indent="0">
              <a:buNone/>
            </a:pPr>
            <a:endParaRPr lang="nn-NO" dirty="0"/>
          </a:p>
          <a:p>
            <a:pPr>
              <a:buFont typeface="Wingdings" panose="05000000000000000000" pitchFamily="2" charset="2"/>
              <a:buChar char="Ø"/>
            </a:pPr>
            <a:r>
              <a:rPr lang="nn-NO" sz="2900" dirty="0" err="1" smtClean="0"/>
              <a:t>Vindrettningen</a:t>
            </a:r>
            <a:r>
              <a:rPr lang="nn-NO" sz="2900" dirty="0" smtClean="0"/>
              <a:t>!!! (</a:t>
            </a:r>
            <a:r>
              <a:rPr lang="nn-NO" sz="2900" i="1" dirty="0" smtClean="0"/>
              <a:t>husk lokal- og langtidsvarsel</a:t>
            </a:r>
            <a:r>
              <a:rPr lang="nn-NO" sz="2900" dirty="0" smtClean="0"/>
              <a:t>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n-NO" sz="2900" dirty="0" smtClean="0"/>
              <a:t>Skog- eller markbrannens </a:t>
            </a:r>
            <a:r>
              <a:rPr lang="nn-NO" sz="2900" dirty="0" err="1" smtClean="0"/>
              <a:t>spredningsmåter</a:t>
            </a:r>
            <a:r>
              <a:rPr lang="nn-NO" sz="2900" dirty="0" smtClean="0"/>
              <a:t> ut frå kva som brenner og </a:t>
            </a:r>
            <a:r>
              <a:rPr lang="nn-NO" sz="2900" dirty="0" err="1" smtClean="0"/>
              <a:t>hvor</a:t>
            </a:r>
            <a:r>
              <a:rPr lang="nn-NO" sz="2900" dirty="0" smtClean="0"/>
              <a:t> i terrenget.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n-NO" sz="2900" dirty="0" smtClean="0"/>
              <a:t>Er det a) lav </a:t>
            </a:r>
            <a:r>
              <a:rPr lang="nn-NO" sz="2900" dirty="0" err="1" smtClean="0"/>
              <a:t>løpebrann</a:t>
            </a:r>
            <a:r>
              <a:rPr lang="nn-NO" sz="2900" dirty="0" smtClean="0"/>
              <a:t>, b) høy </a:t>
            </a:r>
            <a:r>
              <a:rPr lang="nn-NO" sz="2900" dirty="0" err="1" smtClean="0"/>
              <a:t>løpebrann</a:t>
            </a:r>
            <a:r>
              <a:rPr lang="nn-NO" sz="2900" dirty="0" smtClean="0"/>
              <a:t> eller c) toppbrann eller d) rein markbrann.</a:t>
            </a:r>
          </a:p>
          <a:p>
            <a:pPr>
              <a:buFont typeface="Wingdings" panose="05000000000000000000" pitchFamily="2" charset="2"/>
              <a:buChar char="Ø"/>
            </a:pPr>
            <a:endParaRPr lang="nn-NO" sz="2200" dirty="0"/>
          </a:p>
          <a:p>
            <a:pPr>
              <a:buFont typeface="Wingdings" panose="05000000000000000000" pitchFamily="2" charset="2"/>
              <a:buChar char="Ø"/>
            </a:pPr>
            <a:endParaRPr lang="nn-NO" sz="2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n-NO" sz="2200" dirty="0" smtClean="0"/>
              <a:t>«</a:t>
            </a:r>
            <a:r>
              <a:rPr lang="nn-NO" sz="2900" dirty="0" smtClean="0"/>
              <a:t>Slagmarka» (brannområdet) og </a:t>
            </a:r>
            <a:r>
              <a:rPr lang="nn-NO" sz="2900" dirty="0" err="1" smtClean="0"/>
              <a:t>betegnelsene</a:t>
            </a:r>
            <a:r>
              <a:rPr lang="nn-NO" sz="2900" dirty="0" smtClean="0"/>
              <a:t> her: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n-NO" sz="2900" dirty="0" smtClean="0"/>
              <a:t>Brannfronten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n-NO" sz="2900" dirty="0" smtClean="0"/>
              <a:t>Venstre fløy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n-NO" sz="2900" dirty="0" smtClean="0"/>
              <a:t>Høyre fløy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n-NO" sz="2900" dirty="0" smtClean="0"/>
              <a:t>Venstre flanke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n-NO" sz="2900" dirty="0" smtClean="0"/>
              <a:t>Høyre flanke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n-NO" sz="2900" dirty="0" smtClean="0"/>
              <a:t>Brannfelt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n-NO" sz="2900" dirty="0" smtClean="0"/>
              <a:t>Ryggen</a:t>
            </a:r>
          </a:p>
          <a:p>
            <a:pPr marL="457200" lvl="1" indent="0">
              <a:buNone/>
            </a:pPr>
            <a:endParaRPr lang="nn-NO" sz="1600" dirty="0" smtClean="0"/>
          </a:p>
          <a:p>
            <a:pPr marL="457200" lvl="1" indent="0">
              <a:buNone/>
            </a:pPr>
            <a:endParaRPr lang="nn-NO" sz="1600" dirty="0"/>
          </a:p>
          <a:p>
            <a:pPr marL="457200" lvl="1" indent="0">
              <a:buNone/>
            </a:pPr>
            <a:r>
              <a:rPr lang="nn-NO" sz="16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nn-NO" sz="2000" dirty="0" smtClean="0"/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n-NO" dirty="0" smtClean="0"/>
          </a:p>
          <a:p>
            <a:endParaRPr lang="nn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9021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672</Words>
  <Application>Microsoft Office PowerPoint</Application>
  <PresentationFormat>Widescreen</PresentationFormat>
  <Paragraphs>104</Paragraphs>
  <Slides>12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Wingdings</vt:lpstr>
      <vt:lpstr>Office-tema</vt:lpstr>
      <vt:lpstr>Acrobat Document</vt:lpstr>
      <vt:lpstr>Kvam kommune Skog-markbrann</vt:lpstr>
      <vt:lpstr>Skog/- markbrann, Kvam kommune Risikoområder med skogsbilveier</vt:lpstr>
      <vt:lpstr>Skog/- markbrann, Kvam kommune Risikoområder med skogsbilveier</vt:lpstr>
      <vt:lpstr>Skog/- markbrann, Kvam kommune Risikoområder med skogsbilveier</vt:lpstr>
      <vt:lpstr>Skog/- markbrann, Kvam kommune Skog, mark og bonitet</vt:lpstr>
      <vt:lpstr> </vt:lpstr>
      <vt:lpstr>Skog/- markbrann, Kvam kommune Varsling</vt:lpstr>
      <vt:lpstr>Skog/- markbrann, Kvam kommune Strategi</vt:lpstr>
      <vt:lpstr>Skog/- markbrann, Kvam kommune Taktikk</vt:lpstr>
      <vt:lpstr>Skog/- markbrann, Kvam kommune HMS</vt:lpstr>
      <vt:lpstr>Skog/- markbrann, Kvam kommune Et mulig undervurdert slokkeredskap ved markbrann:</vt:lpstr>
      <vt:lpstr>Skog/- markbrann, Kvam kommune ?</vt:lpstr>
    </vt:vector>
  </TitlesOfParts>
  <Company>Adstringo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Kvam kommune Skog-markbrann</dc:title>
  <dc:creator>Johansen, Bjørn</dc:creator>
  <cp:lastModifiedBy>Johansen, Bjørn</cp:lastModifiedBy>
  <cp:revision>27</cp:revision>
  <dcterms:created xsi:type="dcterms:W3CDTF">2019-03-27T11:43:53Z</dcterms:created>
  <dcterms:modified xsi:type="dcterms:W3CDTF">2019-03-27T16:40:50Z</dcterms:modified>
</cp:coreProperties>
</file>