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9" r:id="rId3"/>
    <p:sldMasterId id="2147483712" r:id="rId4"/>
  </p:sldMasterIdLst>
  <p:notesMasterIdLst>
    <p:notesMasterId r:id="rId27"/>
  </p:notesMasterIdLst>
  <p:handoutMasterIdLst>
    <p:handoutMasterId r:id="rId28"/>
  </p:handoutMasterIdLst>
  <p:sldIdLst>
    <p:sldId id="280" r:id="rId5"/>
    <p:sldId id="299" r:id="rId6"/>
    <p:sldId id="260" r:id="rId7"/>
    <p:sldId id="261" r:id="rId8"/>
    <p:sldId id="263" r:id="rId9"/>
    <p:sldId id="268" r:id="rId10"/>
    <p:sldId id="270" r:id="rId11"/>
    <p:sldId id="271" r:id="rId12"/>
    <p:sldId id="286" r:id="rId13"/>
    <p:sldId id="290" r:id="rId14"/>
    <p:sldId id="287" r:id="rId15"/>
    <p:sldId id="285" r:id="rId16"/>
    <p:sldId id="311" r:id="rId17"/>
    <p:sldId id="310" r:id="rId18"/>
    <p:sldId id="294" r:id="rId19"/>
    <p:sldId id="292" r:id="rId20"/>
    <p:sldId id="293" r:id="rId21"/>
    <p:sldId id="284" r:id="rId22"/>
    <p:sldId id="298" r:id="rId23"/>
    <p:sldId id="283" r:id="rId24"/>
    <p:sldId id="308" r:id="rId25"/>
    <p:sldId id="304" r:id="rId26"/>
  </p:sldIdLst>
  <p:sldSz cx="9144000" cy="6858000" type="screen4x3"/>
  <p:notesSz cx="6735763" cy="98663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B8"/>
    <a:srgbClr val="005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660"/>
  </p:normalViewPr>
  <p:slideViewPr>
    <p:cSldViewPr>
      <p:cViewPr varScale="1">
        <p:scale>
          <a:sx n="86" d="100"/>
          <a:sy n="86" d="100"/>
        </p:scale>
        <p:origin x="12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nb-NO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2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 altLang="nb-NO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997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 altLang="nb-NO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2" y="9372997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1C9A40-9BC0-4C98-80AA-33E28265BA2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69416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D9C27-96DD-43F0-8822-4B7EC8CBD3EC}" type="datetimeFigureOut">
              <a:rPr lang="nb-NO" smtClean="0"/>
              <a:t>28.03.2019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A3F5F-B6D6-47B7-B3A0-C5FFE11673F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34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86868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56C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 i="1"/>
            </a:lvl1pPr>
          </a:lstStyle>
          <a:p>
            <a:pPr lvl="0"/>
            <a:r>
              <a:rPr lang="nb-NO" altLang="nb-NO" noProof="0"/>
              <a:t>Klikk for å redigere tittelstil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657600"/>
            <a:ext cx="8686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nb-NO" altLang="nb-NO" noProof="0"/>
              <a:t>Klikk for å redigere undertittelstil i malen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0543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4055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8686800" cy="1143000"/>
          </a:xfrm>
        </p:spPr>
        <p:txBody>
          <a:bodyPr/>
          <a:lstStyle>
            <a:lvl1pPr algn="ctr">
              <a:defRPr sz="4400" i="1"/>
            </a:lvl1pPr>
          </a:lstStyle>
          <a:p>
            <a:r>
              <a:rPr lang="nb-NO"/>
              <a:t>Klikk for å redigere tittelstil i malen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657600"/>
            <a:ext cx="8686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42044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8561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2287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78696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47427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15772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32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9516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781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70337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1203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76991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8686800" cy="1143000"/>
          </a:xfrm>
        </p:spPr>
        <p:txBody>
          <a:bodyPr/>
          <a:lstStyle>
            <a:lvl1pPr algn="ctr">
              <a:defRPr sz="4400" i="1"/>
            </a:lvl1pPr>
          </a:lstStyle>
          <a:p>
            <a:r>
              <a:rPr lang="nb-NO"/>
              <a:t>Klikk for å redigere tittelstil i malen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657600"/>
            <a:ext cx="8686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4338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56301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22417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78898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54533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3514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75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7523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90049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94829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25999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41442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02324"/>
      </p:ext>
    </p:extLst>
  </p:cSld>
  <p:clrMapOvr>
    <a:masterClrMapping/>
  </p:clrMapOvr>
  <p:transition>
    <p:zoom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86868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56C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 i="1"/>
            </a:lvl1pPr>
          </a:lstStyle>
          <a:p>
            <a:pPr lvl="0"/>
            <a:r>
              <a:rPr lang="nb-NO" altLang="nb-NO" noProof="0"/>
              <a:t>Klikk for å redigere tittelstil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657600"/>
            <a:ext cx="8686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nb-NO" altLang="nb-NO" noProof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284185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85746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131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10091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934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4040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35839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021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19937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94209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22409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849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8070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711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7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6059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1975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pic>
        <p:nvPicPr>
          <p:cNvPr id="1038" name="Picture 14" descr="webadres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18115"/>
          <a:stretch>
            <a:fillRect/>
          </a:stretch>
        </p:blipFill>
        <p:spPr bwMode="auto">
          <a:xfrm>
            <a:off x="395288" y="6237288"/>
            <a:ext cx="1295400" cy="1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6DB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DB8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6DB8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Ø"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6DB8"/>
        </a:buClr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pic>
        <p:nvPicPr>
          <p:cNvPr id="1029" name="Picture 14" descr="webadres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18115"/>
          <a:stretch>
            <a:fillRect/>
          </a:stretch>
        </p:blipFill>
        <p:spPr bwMode="auto">
          <a:xfrm>
            <a:off x="395288" y="6237288"/>
            <a:ext cx="12954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21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Ø"/>
        <a:defRPr sz="1600" 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pic>
        <p:nvPicPr>
          <p:cNvPr id="2053" name="Picture 14" descr="webadress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18115"/>
          <a:stretch>
            <a:fillRect/>
          </a:stretch>
        </p:blipFill>
        <p:spPr bwMode="auto">
          <a:xfrm>
            <a:off x="395288" y="6237288"/>
            <a:ext cx="12954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19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ü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Ø"/>
        <a:defRPr sz="1600" 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6DB8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 i malen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pic>
        <p:nvPicPr>
          <p:cNvPr id="5125" name="Picture 14" descr="webadres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08" b="18115"/>
          <a:stretch>
            <a:fillRect/>
          </a:stretch>
        </p:blipFill>
        <p:spPr bwMode="auto">
          <a:xfrm>
            <a:off x="395288" y="6237288"/>
            <a:ext cx="12954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9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6DB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DB8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Font typeface="Wingdings" panose="05000000000000000000" pitchFamily="2" charset="2"/>
        <a:buChar char="Ø"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6DB8"/>
        </a:buClr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44824"/>
            <a:ext cx="216852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76400" y="836712"/>
            <a:ext cx="746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3200" dirty="0">
                <a:latin typeface="Arial" charset="0"/>
              </a:rPr>
              <a:t>Hordaland sivilforsvarsdistrikt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9552" y="4797152"/>
            <a:ext cx="792088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b-NO" sz="2000" dirty="0">
                <a:latin typeface="+mj-lt"/>
              </a:rPr>
              <a:t>Orientering Vest brann- og redningsregion 28.03.19</a:t>
            </a:r>
          </a:p>
          <a:p>
            <a:pPr algn="ctr">
              <a:spcBef>
                <a:spcPct val="50000"/>
              </a:spcBef>
            </a:pPr>
            <a:r>
              <a:rPr lang="nb-NO" sz="1600" dirty="0">
                <a:latin typeface="+mj-lt"/>
              </a:rPr>
              <a:t>Eivind Hovden</a:t>
            </a:r>
          </a:p>
          <a:p>
            <a:pPr algn="ctr">
              <a:spcBef>
                <a:spcPct val="50000"/>
              </a:spcBef>
            </a:pPr>
            <a:r>
              <a:rPr lang="nb-NO" sz="1600" dirty="0">
                <a:latin typeface="+mj-lt"/>
              </a:rPr>
              <a:t>Leder Operasjon</a:t>
            </a:r>
          </a:p>
          <a:p>
            <a:pPr algn="ctr">
              <a:spcBef>
                <a:spcPct val="50000"/>
              </a:spcBef>
            </a:pPr>
            <a:r>
              <a:rPr lang="nb-NO" sz="1600" dirty="0">
                <a:latin typeface="+mj-lt"/>
              </a:rPr>
              <a:t>Hordaland sivilforsvarsdistrikt</a:t>
            </a:r>
          </a:p>
        </p:txBody>
      </p:sp>
    </p:spTree>
    <p:extLst>
      <p:ext uri="{BB962C8B-B14F-4D97-AF65-F5344CB8AC3E}">
        <p14:creationId xmlns:p14="http://schemas.microsoft.com/office/powerpoint/2010/main" val="132425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Materiell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nb-NO" dirty="0"/>
              <a:t>FIG bil 	8 </a:t>
            </a:r>
            <a:r>
              <a:rPr lang="nb-NO" dirty="0" err="1"/>
              <a:t>stk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Brann materiell</a:t>
            </a:r>
          </a:p>
          <a:p>
            <a:pPr lvl="1"/>
            <a:r>
              <a:rPr lang="nb-NO" dirty="0"/>
              <a:t>Bårer</a:t>
            </a:r>
          </a:p>
          <a:p>
            <a:pPr lvl="1"/>
            <a:r>
              <a:rPr lang="nb-NO" dirty="0"/>
              <a:t>Aggregater</a:t>
            </a:r>
          </a:p>
          <a:p>
            <a:pPr lvl="1"/>
            <a:r>
              <a:rPr lang="nb-NO" dirty="0"/>
              <a:t>Lysutstyr</a:t>
            </a:r>
          </a:p>
          <a:p>
            <a:pPr lvl="1"/>
            <a:r>
              <a:rPr lang="nb-NO" dirty="0"/>
              <a:t>Ulltepper</a:t>
            </a:r>
          </a:p>
          <a:p>
            <a:pPr lvl="1"/>
            <a:r>
              <a:rPr lang="nb-NO" dirty="0"/>
              <a:t>Redningsmateriell</a:t>
            </a:r>
          </a:p>
          <a:p>
            <a:r>
              <a:rPr lang="nb-NO" dirty="0"/>
              <a:t>Telt henger 5 </a:t>
            </a:r>
            <a:r>
              <a:rPr lang="nb-NO" dirty="0" err="1"/>
              <a:t>stk</a:t>
            </a:r>
            <a:endParaRPr lang="nb-NO" dirty="0"/>
          </a:p>
          <a:p>
            <a:pPr lvl="1"/>
            <a:r>
              <a:rPr lang="nb-NO" dirty="0"/>
              <a:t>Telt 35 kvm</a:t>
            </a:r>
          </a:p>
          <a:p>
            <a:pPr lvl="1"/>
            <a:r>
              <a:rPr lang="nb-NO" dirty="0" err="1"/>
              <a:t>Heater</a:t>
            </a:r>
            <a:endParaRPr lang="nb-NO" dirty="0"/>
          </a:p>
          <a:p>
            <a:pPr lvl="1"/>
            <a:r>
              <a:rPr lang="nb-NO" dirty="0"/>
              <a:t>Lysmast</a:t>
            </a:r>
          </a:p>
          <a:p>
            <a:pPr lvl="1"/>
            <a:r>
              <a:rPr lang="nb-NO" dirty="0"/>
              <a:t>Aggregat</a:t>
            </a: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4125162"/>
            <a:ext cx="2627784" cy="197083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4125162"/>
            <a:ext cx="1471970" cy="197083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52600"/>
            <a:ext cx="3096344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032448" cy="268114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69927"/>
            <a:ext cx="3919422" cy="268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http://www.vagleleiren.sandnes.no/materiell/brann/mbk/Bilder/1-01-05-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429000"/>
            <a:ext cx="3465445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330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8952" y="113123"/>
            <a:ext cx="9001000" cy="1143000"/>
          </a:xfrm>
        </p:spPr>
        <p:txBody>
          <a:bodyPr/>
          <a:lstStyle/>
          <a:p>
            <a:r>
              <a:rPr lang="nb-NO" dirty="0"/>
              <a:t>Kapasiteter mobil forsterkningsenhet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2" y="923062"/>
            <a:ext cx="3456107" cy="2448272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579078" y="4796366"/>
            <a:ext cx="350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Regionale klimaavdelinger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251649" y="3429000"/>
            <a:ext cx="1327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Mobilitet</a:t>
            </a:r>
          </a:p>
        </p:txBody>
      </p:sp>
      <p:sp>
        <p:nvSpPr>
          <p:cNvPr id="12" name="Rektangel 11"/>
          <p:cNvSpPr/>
          <p:nvPr/>
        </p:nvSpPr>
        <p:spPr>
          <a:xfrm>
            <a:off x="2225201" y="4367544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Strømforsyning</a:t>
            </a:r>
          </a:p>
        </p:txBody>
      </p:sp>
      <p:grpSp>
        <p:nvGrpSpPr>
          <p:cNvPr id="17" name="Gruppe 16"/>
          <p:cNvGrpSpPr/>
          <p:nvPr/>
        </p:nvGrpSpPr>
        <p:grpSpPr>
          <a:xfrm>
            <a:off x="-2488617" y="3186323"/>
            <a:ext cx="11196691" cy="2824106"/>
            <a:chOff x="4965580" y="2700796"/>
            <a:chExt cx="11196691" cy="2824106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99863" y="2700796"/>
              <a:ext cx="3762408" cy="2824106"/>
            </a:xfrm>
            <a:prstGeom prst="rect">
              <a:avLst/>
            </a:prstGeom>
          </p:spPr>
        </p:pic>
        <p:sp>
          <p:nvSpPr>
            <p:cNvPr id="10" name="TekstSylinder 9"/>
            <p:cNvSpPr txBox="1"/>
            <p:nvPr/>
          </p:nvSpPr>
          <p:spPr>
            <a:xfrm>
              <a:off x="4965580" y="4736981"/>
              <a:ext cx="34644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chemeClr val="bg1"/>
                  </a:solidFill>
                </a:rPr>
                <a:t>Infrastruktur på skadested</a:t>
              </a:r>
            </a:p>
          </p:txBody>
        </p:sp>
      </p:grpSp>
      <p:grpSp>
        <p:nvGrpSpPr>
          <p:cNvPr id="19" name="Gruppe 18"/>
          <p:cNvGrpSpPr/>
          <p:nvPr/>
        </p:nvGrpSpPr>
        <p:grpSpPr>
          <a:xfrm>
            <a:off x="285916" y="3452167"/>
            <a:ext cx="4357660" cy="1344199"/>
            <a:chOff x="4329684" y="4796366"/>
            <a:chExt cx="4357660" cy="1344199"/>
          </a:xfrm>
        </p:grpSpPr>
        <p:pic>
          <p:nvPicPr>
            <p:cNvPr id="13" name="Bild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2540" y="4796366"/>
              <a:ext cx="1464804" cy="1336924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9490" y="4796366"/>
              <a:ext cx="1456806" cy="1329624"/>
            </a:xfrm>
            <a:prstGeom prst="rect">
              <a:avLst/>
            </a:prstGeom>
          </p:spPr>
        </p:pic>
        <p:pic>
          <p:nvPicPr>
            <p:cNvPr id="15" name="Bild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9684" y="4797152"/>
              <a:ext cx="1471914" cy="1343413"/>
            </a:xfrm>
            <a:prstGeom prst="rect">
              <a:avLst/>
            </a:prstGeom>
          </p:spPr>
        </p:pic>
      </p:grpSp>
      <p:pic>
        <p:nvPicPr>
          <p:cNvPr id="3" name="Bild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07" y="923062"/>
            <a:ext cx="3758906" cy="25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0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utløse støtte fra MFE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Sivilforsvarsdistriktene kan anmode SIV om støtte av MFE. </a:t>
            </a:r>
          </a:p>
          <a:p>
            <a:r>
              <a:rPr lang="nb-NO" dirty="0"/>
              <a:t>De 6 mobile forsterkningsenhetene i Sivilforsvaret er plassert i:</a:t>
            </a:r>
          </a:p>
          <a:p>
            <a:pPr lvl="1"/>
            <a:r>
              <a:rPr lang="nb-NO" dirty="0"/>
              <a:t> Trondheim</a:t>
            </a:r>
          </a:p>
          <a:p>
            <a:pPr lvl="1"/>
            <a:r>
              <a:rPr lang="nb-NO" dirty="0"/>
              <a:t> Tromsø</a:t>
            </a:r>
          </a:p>
          <a:p>
            <a:pPr lvl="1"/>
            <a:r>
              <a:rPr lang="nb-NO" dirty="0"/>
              <a:t> Oppland/SFSL</a:t>
            </a:r>
          </a:p>
          <a:p>
            <a:pPr lvl="1"/>
            <a:r>
              <a:rPr lang="nb-NO" dirty="0"/>
              <a:t> Bergen</a:t>
            </a:r>
          </a:p>
          <a:p>
            <a:pPr lvl="1"/>
            <a:r>
              <a:rPr lang="nb-NO" dirty="0"/>
              <a:t> Kristiansand</a:t>
            </a:r>
          </a:p>
          <a:p>
            <a:pPr lvl="1"/>
            <a:r>
              <a:rPr lang="nb-NO" dirty="0"/>
              <a:t> Bodø. </a:t>
            </a:r>
          </a:p>
          <a:p>
            <a:pPr lvl="1"/>
            <a:r>
              <a:rPr lang="nb-NO" dirty="0"/>
              <a:t> </a:t>
            </a:r>
          </a:p>
          <a:p>
            <a:pPr marL="400050"/>
            <a:r>
              <a:rPr lang="nb-NO" dirty="0"/>
              <a:t>MFE har materiell og kompetanse i henhold til MFE veileder.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636912"/>
            <a:ext cx="1970191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21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3429000"/>
            <a:ext cx="4095936" cy="273062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939" y="563031"/>
            <a:ext cx="3803915" cy="285293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r="10828"/>
          <a:stretch/>
        </p:blipFill>
        <p:spPr>
          <a:xfrm>
            <a:off x="-8880" y="563031"/>
            <a:ext cx="5328819" cy="285293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936" y="3420311"/>
            <a:ext cx="5033031" cy="2739313"/>
          </a:xfrm>
          <a:prstGeom prst="rect">
            <a:avLst/>
          </a:prstGeom>
        </p:spPr>
      </p:pic>
      <p:sp>
        <p:nvSpPr>
          <p:cNvPr id="7" name="Tittel 1"/>
          <p:cNvSpPr txBox="1">
            <a:spLocks/>
          </p:cNvSpPr>
          <p:nvPr/>
        </p:nvSpPr>
        <p:spPr bwMode="auto">
          <a:xfrm>
            <a:off x="833503" y="33265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6DB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DB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6DB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Mobil forsterkningsenhet (MFE)</a:t>
            </a:r>
          </a:p>
        </p:txBody>
      </p:sp>
    </p:spTree>
    <p:extLst>
      <p:ext uri="{BB962C8B-B14F-4D97-AF65-F5344CB8AC3E}">
        <p14:creationId xmlns:p14="http://schemas.microsoft.com/office/powerpoint/2010/main" val="2326162427"/>
      </p:ext>
    </p:extLst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IKT felt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IKT materiell for bruk til felt KO</a:t>
            </a:r>
          </a:p>
          <a:p>
            <a:endParaRPr lang="nb-NO" dirty="0"/>
          </a:p>
          <a:p>
            <a:r>
              <a:rPr lang="nb-NO" dirty="0"/>
              <a:t>Innhold</a:t>
            </a:r>
          </a:p>
          <a:p>
            <a:pPr lvl="1"/>
            <a:r>
              <a:rPr lang="nb-NO" dirty="0"/>
              <a:t>Laptop 3 </a:t>
            </a:r>
            <a:r>
              <a:rPr lang="nb-NO" dirty="0" err="1"/>
              <a:t>stk</a:t>
            </a:r>
            <a:endParaRPr lang="nb-NO" dirty="0"/>
          </a:p>
          <a:p>
            <a:pPr lvl="1"/>
            <a:r>
              <a:rPr lang="nb-NO" dirty="0"/>
              <a:t>4G Nett</a:t>
            </a:r>
          </a:p>
          <a:p>
            <a:pPr lvl="1"/>
            <a:r>
              <a:rPr lang="nb-NO" dirty="0" err="1"/>
              <a:t>Router</a:t>
            </a:r>
            <a:endParaRPr lang="nb-NO" dirty="0"/>
          </a:p>
          <a:p>
            <a:pPr lvl="1"/>
            <a:r>
              <a:rPr lang="nb-NO" dirty="0"/>
              <a:t>Printer</a:t>
            </a:r>
          </a:p>
          <a:p>
            <a:pPr lvl="1"/>
            <a:r>
              <a:rPr lang="nb-NO" dirty="0"/>
              <a:t>Projektor</a:t>
            </a:r>
          </a:p>
          <a:p>
            <a:pPr lvl="1"/>
            <a:r>
              <a:rPr lang="nb-NO" dirty="0"/>
              <a:t>Lamineringsmaskin</a:t>
            </a:r>
          </a:p>
          <a:p>
            <a:pPr lvl="1"/>
            <a:r>
              <a:rPr lang="nb-NO" dirty="0"/>
              <a:t>Lerret   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85" y="99321"/>
            <a:ext cx="2701222" cy="202709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270317"/>
            <a:ext cx="2230015" cy="16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Når brukes Sivilforsvaret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 altLang="nb-NO" dirty="0"/>
          </a:p>
          <a:p>
            <a:r>
              <a:rPr lang="nb-NO" altLang="nb-NO" dirty="0"/>
              <a:t>Bistand til politi</a:t>
            </a:r>
          </a:p>
          <a:p>
            <a:pPr lvl="1"/>
            <a:r>
              <a:rPr lang="nb-NO" altLang="nb-NO" dirty="0"/>
              <a:t>Søk</a:t>
            </a:r>
          </a:p>
          <a:p>
            <a:pPr lvl="1"/>
            <a:r>
              <a:rPr lang="nb-NO" altLang="nb-NO" dirty="0"/>
              <a:t>Sperretjeneste</a:t>
            </a:r>
          </a:p>
          <a:p>
            <a:pPr lvl="1"/>
            <a:r>
              <a:rPr lang="nb-NO" altLang="nb-NO" dirty="0"/>
              <a:t>KO drift</a:t>
            </a:r>
          </a:p>
          <a:p>
            <a:pPr lvl="1"/>
            <a:r>
              <a:rPr lang="nb-NO" altLang="nb-NO" dirty="0"/>
              <a:t>Trafikk </a:t>
            </a:r>
          </a:p>
          <a:p>
            <a:pPr lvl="1"/>
            <a:r>
              <a:rPr lang="nb-NO" altLang="nb-NO" dirty="0"/>
              <a:t>Telt lys og varme</a:t>
            </a:r>
          </a:p>
          <a:p>
            <a:pPr lvl="1"/>
            <a:r>
              <a:rPr lang="nb-NO" altLang="nb-NO" dirty="0"/>
              <a:t>Materiellbistand</a:t>
            </a:r>
          </a:p>
          <a:p>
            <a:pPr lvl="1"/>
            <a:r>
              <a:rPr lang="nb-NO" altLang="nb-NO" dirty="0"/>
              <a:t>Lyttetjeneste</a:t>
            </a:r>
          </a:p>
          <a:p>
            <a:pPr lvl="1"/>
            <a:r>
              <a:rPr lang="nb-NO" altLang="nb-NO" dirty="0"/>
              <a:t>Der dere har behov for uniformert pers.</a:t>
            </a:r>
          </a:p>
          <a:p>
            <a:pPr lvl="1"/>
            <a:endParaRPr lang="nb-NO" altLang="nb-NO" dirty="0"/>
          </a:p>
          <a:p>
            <a:pPr lvl="1"/>
            <a:endParaRPr lang="nb-NO" alt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826" y="4179168"/>
            <a:ext cx="3384646" cy="192692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826" y="1526383"/>
            <a:ext cx="3384646" cy="25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Når brukes Sivilforsvaret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628800"/>
            <a:ext cx="7918648" cy="4467200"/>
          </a:xfrm>
        </p:spPr>
        <p:txBody>
          <a:bodyPr/>
          <a:lstStyle/>
          <a:p>
            <a:r>
              <a:rPr lang="nb-NO" altLang="nb-NO" dirty="0"/>
              <a:t>Bistand til brann</a:t>
            </a:r>
          </a:p>
          <a:p>
            <a:pPr lvl="1"/>
            <a:r>
              <a:rPr lang="nb-NO" altLang="nb-NO" dirty="0"/>
              <a:t>Vannforsyning</a:t>
            </a:r>
          </a:p>
          <a:p>
            <a:pPr lvl="1"/>
            <a:r>
              <a:rPr lang="nb-NO" altLang="nb-NO" dirty="0"/>
              <a:t>Slukking ved skogbrann </a:t>
            </a:r>
          </a:p>
          <a:p>
            <a:pPr lvl="1"/>
            <a:r>
              <a:rPr lang="nb-NO" altLang="nb-NO" dirty="0"/>
              <a:t>KO drift ved skogbrann</a:t>
            </a:r>
          </a:p>
          <a:p>
            <a:pPr lvl="1"/>
            <a:r>
              <a:rPr lang="nb-NO" altLang="nb-NO" dirty="0"/>
              <a:t>Lensing </a:t>
            </a:r>
          </a:p>
          <a:p>
            <a:pPr lvl="1"/>
            <a:r>
              <a:rPr lang="nb-NO" altLang="nb-NO" dirty="0"/>
              <a:t>Rensing av personell</a:t>
            </a:r>
          </a:p>
          <a:p>
            <a:pPr lvl="1"/>
            <a:r>
              <a:rPr lang="nb-NO" altLang="nb-NO" dirty="0"/>
              <a:t>Telt lys og varme ved branner vinterstid</a:t>
            </a:r>
          </a:p>
          <a:p>
            <a:r>
              <a:rPr lang="nb-NO" altLang="nb-NO"/>
              <a:t>Bistand helse </a:t>
            </a:r>
          </a:p>
          <a:p>
            <a:pPr lvl="1"/>
            <a:r>
              <a:rPr lang="nb-NO" altLang="nb-NO"/>
              <a:t>Ved behov for personell ved store hendelser 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97" y="1556792"/>
            <a:ext cx="2458008" cy="32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772400" cy="1143000"/>
          </a:xfrm>
        </p:spPr>
        <p:txBody>
          <a:bodyPr/>
          <a:lstStyle/>
          <a:p>
            <a:r>
              <a:rPr lang="nb-NO" dirty="0"/>
              <a:t>Varsling og utkalling av Sivilforsvaret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468635"/>
            <a:ext cx="7772400" cy="4114800"/>
          </a:xfrm>
        </p:spPr>
        <p:txBody>
          <a:bodyPr/>
          <a:lstStyle/>
          <a:p>
            <a:r>
              <a:rPr lang="nb-NO" dirty="0"/>
              <a:t>Hjemmel:</a:t>
            </a:r>
          </a:p>
          <a:p>
            <a:pPr lvl="1"/>
            <a:r>
              <a:rPr lang="nb-NO" dirty="0"/>
              <a:t>Instruks for Sivilforsvarets distriktssjefer og om inndeling av Sivilforsvarets distrikter</a:t>
            </a:r>
          </a:p>
          <a:p>
            <a:pPr lvl="1"/>
            <a:r>
              <a:rPr lang="nb-NO" dirty="0"/>
              <a:t>Instruks for beredskapsvakt (Særavtale og lokale instrukser)</a:t>
            </a:r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/>
              <a:t>Bistandsanmodning fra nødetat/primæransvarlig til hjemmevakt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8" y="3629593"/>
            <a:ext cx="1742498" cy="197373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16535"/>
            <a:ext cx="3333750" cy="186690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3491880" y="5520756"/>
            <a:ext cx="2369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</a:rPr>
              <a:t>110</a:t>
            </a:r>
            <a:r>
              <a:rPr lang="nb-NO" sz="2800" dirty="0">
                <a:solidFill>
                  <a:srgbClr val="000000"/>
                </a:solidFill>
              </a:rPr>
              <a:t>    </a:t>
            </a:r>
            <a:r>
              <a:rPr lang="nb-NO" sz="2800" b="1" dirty="0">
                <a:solidFill>
                  <a:srgbClr val="000000"/>
                </a:solidFill>
              </a:rPr>
              <a:t>112</a:t>
            </a:r>
            <a:r>
              <a:rPr lang="nb-NO" sz="2800" dirty="0">
                <a:solidFill>
                  <a:srgbClr val="000000"/>
                </a:solidFill>
              </a:rPr>
              <a:t>   </a:t>
            </a:r>
            <a:r>
              <a:rPr lang="nb-NO" sz="2800" b="1" dirty="0">
                <a:solidFill>
                  <a:srgbClr val="00CC99">
                    <a:lumMod val="50000"/>
                  </a:srgbClr>
                </a:solidFill>
              </a:rPr>
              <a:t>113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948768" y="5583435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Kommuner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07" y="3716535"/>
            <a:ext cx="1590071" cy="894415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916592" y="5520756"/>
            <a:ext cx="1442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Off. etater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97" y="4762950"/>
            <a:ext cx="1858289" cy="7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 av sivilforsvaret -suksessfaktorer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981200"/>
            <a:ext cx="7846640" cy="4114800"/>
          </a:xfrm>
        </p:spPr>
        <p:txBody>
          <a:bodyPr/>
          <a:lstStyle/>
          <a:p>
            <a:r>
              <a:rPr lang="nb-NO" b="1" dirty="0"/>
              <a:t>Tidlig varsling</a:t>
            </a:r>
          </a:p>
          <a:p>
            <a:r>
              <a:rPr lang="nb-NO" b="1" dirty="0"/>
              <a:t>Har du behov for bistand?</a:t>
            </a:r>
          </a:p>
          <a:p>
            <a:r>
              <a:rPr lang="nb-NO" b="1" dirty="0"/>
              <a:t>Har du behov for materiell?</a:t>
            </a:r>
          </a:p>
          <a:p>
            <a:r>
              <a:rPr lang="nb-NO" b="1" dirty="0"/>
              <a:t>Lurer du på om vi kan bidra, ring beredskapsvakten og spør.</a:t>
            </a:r>
          </a:p>
          <a:p>
            <a:r>
              <a:rPr lang="nb-NO" b="1" dirty="0"/>
              <a:t>Dere får det dere ber om og litt til…..</a:t>
            </a:r>
          </a:p>
          <a:p>
            <a:endParaRPr lang="nb-NO" b="1" dirty="0"/>
          </a:p>
          <a:p>
            <a:endParaRPr lang="nb-NO" b="1" dirty="0"/>
          </a:p>
          <a:p>
            <a:r>
              <a:rPr lang="nb-NO" b="1" dirty="0"/>
              <a:t>Korrekt bruk av ressursene……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96" y="40386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HVEM - HVA  - HVOR </a:t>
            </a:r>
          </a:p>
          <a:p>
            <a:pPr lvl="1"/>
            <a:r>
              <a:rPr lang="nb-NO" dirty="0"/>
              <a:t>Regionalt </a:t>
            </a:r>
          </a:p>
          <a:p>
            <a:pPr lvl="2"/>
            <a:r>
              <a:rPr lang="nb-NO" dirty="0"/>
              <a:t>Hordaland </a:t>
            </a:r>
          </a:p>
          <a:p>
            <a:pPr lvl="2"/>
            <a:r>
              <a:rPr lang="nb-NO" dirty="0"/>
              <a:t>Sogn og Fjordane</a:t>
            </a:r>
          </a:p>
          <a:p>
            <a:r>
              <a:rPr lang="nb-NO" dirty="0"/>
              <a:t>Personell</a:t>
            </a:r>
          </a:p>
          <a:p>
            <a:r>
              <a:rPr lang="nb-NO" dirty="0"/>
              <a:t>Materiell</a:t>
            </a:r>
          </a:p>
          <a:p>
            <a:r>
              <a:rPr lang="nb-NO" dirty="0"/>
              <a:t>Responstider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29" y="476671"/>
            <a:ext cx="3321930" cy="183696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29" y="2361456"/>
            <a:ext cx="3335573" cy="221967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29" y="4628951"/>
            <a:ext cx="3337783" cy="14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2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3010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19672" y="530120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Takk for oppmerksomheten !</a:t>
            </a:r>
          </a:p>
        </p:txBody>
      </p:sp>
      <p:sp>
        <p:nvSpPr>
          <p:cNvPr id="4" name="Text Box 1035"/>
          <p:cNvSpPr txBox="1">
            <a:spLocks noChangeArrowheads="1"/>
          </p:cNvSpPr>
          <p:nvPr/>
        </p:nvSpPr>
        <p:spPr bwMode="auto">
          <a:xfrm>
            <a:off x="899592" y="-243408"/>
            <a:ext cx="7543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nb-NO" sz="8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nb-NO" sz="8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VAKTTELEFON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nb-NO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48 88 93 00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nb-NO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55 10 93 00</a:t>
            </a:r>
          </a:p>
          <a:p>
            <a:pPr algn="ctr">
              <a:spcBef>
                <a:spcPct val="20000"/>
              </a:spcBef>
              <a:buClr>
                <a:srgbClr val="0056C2"/>
              </a:buClr>
              <a:buSzPct val="135000"/>
              <a:defRPr/>
            </a:pPr>
            <a:r>
              <a:rPr lang="nb-NO" sz="2000" b="1" dirty="0">
                <a:solidFill>
                  <a:schemeClr val="bg1"/>
                </a:solidFill>
                <a:latin typeface="Arial" charset="0"/>
              </a:rPr>
              <a:t>Telefonnummeret er døgnbemannet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nb-NO" sz="8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74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04" y="136677"/>
            <a:ext cx="3506431" cy="2625836"/>
          </a:xfrm>
          <a:prstGeom prst="rect">
            <a:avLst/>
          </a:prstGeom>
        </p:spPr>
      </p:pic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414819"/>
            <a:ext cx="6552728" cy="5921983"/>
          </a:xfr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540966" y="5517232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643185" y="3147210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134864" y="2335605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041057" y="1400008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412889" y="999671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191798" y="4287822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592064" y="3419012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5666304" y="3816101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4398860" y="4173522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91" y="3533312"/>
            <a:ext cx="6429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45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795568"/>
            <a:ext cx="8686800" cy="597605"/>
          </a:xfrm>
        </p:spPr>
        <p:txBody>
          <a:bodyPr/>
          <a:lstStyle/>
          <a:p>
            <a:r>
              <a:rPr lang="nb-NO" altLang="nb-NO" sz="3600" dirty="0"/>
              <a:t>Sivilforsvaret i Sogn og Fjordane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2204864"/>
            <a:ext cx="6120680" cy="3600400"/>
          </a:xfrm>
        </p:spPr>
        <p:txBody>
          <a:bodyPr/>
          <a:lstStyle/>
          <a:p>
            <a:r>
              <a:rPr lang="nb-NO" altLang="nb-NO" dirty="0"/>
              <a:t>19 operative avdelinger</a:t>
            </a:r>
          </a:p>
          <a:p>
            <a:r>
              <a:rPr lang="nb-NO" altLang="nb-NO" dirty="0"/>
              <a:t>350 tjenestepliktige</a:t>
            </a:r>
          </a:p>
          <a:p>
            <a:r>
              <a:rPr lang="nb-NO" dirty="0"/>
              <a:t>Distriktskontoret er i Sogndal Vakt telefon 57628860</a:t>
            </a:r>
          </a:p>
          <a:p>
            <a:r>
              <a:rPr lang="nb-NO" altLang="nb-NO" dirty="0"/>
              <a:t>7 ansatte</a:t>
            </a:r>
          </a:p>
        </p:txBody>
      </p:sp>
    </p:spTree>
    <p:extLst>
      <p:ext uri="{BB962C8B-B14F-4D97-AF65-F5344CB8AC3E}">
        <p14:creationId xmlns:p14="http://schemas.microsoft.com/office/powerpoint/2010/main" val="363519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060450"/>
            <a:ext cx="7772400" cy="1143000"/>
          </a:xfrm>
        </p:spPr>
        <p:txBody>
          <a:bodyPr/>
          <a:lstStyle/>
          <a:p>
            <a:r>
              <a:rPr lang="nb-NO" altLang="nb-NO" sz="4000"/>
              <a:t>Mannskaps-</a:t>
            </a:r>
            <a:br>
              <a:rPr lang="nb-NO" altLang="nb-NO" sz="4000"/>
            </a:br>
            <a:r>
              <a:rPr lang="nb-NO" altLang="nb-NO" sz="4000"/>
              <a:t>ressurser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3357563"/>
            <a:ext cx="7772400" cy="4114800"/>
          </a:xfrm>
        </p:spPr>
        <p:txBody>
          <a:bodyPr/>
          <a:lstStyle/>
          <a:p>
            <a:r>
              <a:rPr lang="nb-NO" altLang="nb-NO" dirty="0"/>
              <a:t>Operativ styrke med 8 000 tjenestepliktige, som gis opplæring og øvelser for innsatser i fredstid</a:t>
            </a:r>
          </a:p>
          <a:p>
            <a:r>
              <a:rPr lang="nb-NO" altLang="nb-NO" dirty="0"/>
              <a:t>Krigsreserve med 8 000 tjenestepliktige, som vil få opplæring  og øvelser ved behov </a:t>
            </a:r>
          </a:p>
          <a:p>
            <a:r>
              <a:rPr lang="nb-NO" altLang="nb-NO" dirty="0"/>
              <a:t>Organisert i avdelinger med ulike funksjoner og forskjellig responstid 1-2 timer</a:t>
            </a:r>
          </a:p>
          <a:p>
            <a:r>
              <a:rPr lang="nb-NO" altLang="nb-NO" dirty="0"/>
              <a:t>I tillegg 215 ansatte ved 20 sivilforsvarsdistrikter</a:t>
            </a:r>
          </a:p>
        </p:txBody>
      </p:sp>
      <p:pic>
        <p:nvPicPr>
          <p:cNvPr id="46084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r="4082" b="31097"/>
          <a:stretch>
            <a:fillRect/>
          </a:stretch>
        </p:blipFill>
        <p:spPr bwMode="auto">
          <a:xfrm>
            <a:off x="3276600" y="836613"/>
            <a:ext cx="576103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153400" cy="576263"/>
          </a:xfrm>
        </p:spPr>
        <p:txBody>
          <a:bodyPr/>
          <a:lstStyle/>
          <a:p>
            <a:r>
              <a:rPr lang="nb-NO" altLang="nb-NO" sz="4000"/>
              <a:t>Sivilforsvarets </a:t>
            </a:r>
            <a:br>
              <a:rPr lang="nb-NO" altLang="nb-NO" sz="4000"/>
            </a:br>
            <a:r>
              <a:rPr lang="nb-NO" altLang="nb-NO" sz="4000"/>
              <a:t>oppgaver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357438"/>
            <a:ext cx="8001000" cy="4038600"/>
          </a:xfrm>
        </p:spPr>
        <p:txBody>
          <a:bodyPr/>
          <a:lstStyle/>
          <a:p>
            <a:pPr marL="190500" indent="-190500" defTabSz="896938">
              <a:tabLst>
                <a:tab pos="481013" algn="l"/>
              </a:tabLst>
            </a:pPr>
            <a:r>
              <a:rPr lang="nb-NO" altLang="nb-NO" dirty="0"/>
              <a:t>Operativ støtte til nød- og beredskapsetatene </a:t>
            </a:r>
          </a:p>
          <a:p>
            <a:pPr marL="190500" indent="-190500" defTabSz="896938">
              <a:tabLst>
                <a:tab pos="481013" algn="l"/>
              </a:tabLst>
            </a:pPr>
            <a:r>
              <a:rPr lang="nb-NO" altLang="nb-NO" dirty="0"/>
              <a:t>Opplæring innen beredskap og redning</a:t>
            </a:r>
          </a:p>
          <a:p>
            <a:pPr marL="190500" indent="-190500" defTabSz="896938">
              <a:tabLst>
                <a:tab pos="481013" algn="l"/>
              </a:tabLst>
            </a:pPr>
            <a:r>
              <a:rPr lang="nb-NO" altLang="nb-NO" dirty="0"/>
              <a:t>Hjelpearbeid ved katastrofer i andre land</a:t>
            </a:r>
          </a:p>
          <a:p>
            <a:pPr marL="190500" indent="-190500" defTabSz="896938">
              <a:tabLst>
                <a:tab pos="481013" algn="l"/>
              </a:tabLst>
            </a:pPr>
            <a:r>
              <a:rPr lang="nb-NO" altLang="nb-NO" dirty="0"/>
              <a:t>Atomulykkesberedskap – inngår i målenettverk</a:t>
            </a:r>
          </a:p>
          <a:p>
            <a:pPr marL="190500" indent="-190500" defTabSz="896938">
              <a:tabLst>
                <a:tab pos="481013" algn="l"/>
              </a:tabLst>
            </a:pPr>
            <a:r>
              <a:rPr lang="nb-NO" altLang="nb-NO" dirty="0"/>
              <a:t>Landsomfattende varslingstjeneste</a:t>
            </a:r>
          </a:p>
          <a:p>
            <a:pPr marL="190500" indent="-190500" defTabSz="896938">
              <a:tabLst>
                <a:tab pos="481013" algn="l"/>
              </a:tabLst>
            </a:pPr>
            <a:r>
              <a:rPr lang="nb-NO" altLang="nb-NO" dirty="0"/>
              <a:t>Viktige oppgaver i tilfelle krig</a:t>
            </a:r>
          </a:p>
          <a:p>
            <a:pPr marL="190500" indent="-190500" defTabSz="896938">
              <a:tabLst>
                <a:tab pos="481013" algn="l"/>
              </a:tabLst>
            </a:pPr>
            <a:endParaRPr lang="nb-NO" altLang="nb-NO" dirty="0"/>
          </a:p>
          <a:p>
            <a:pPr marL="190500" indent="-190500" defTabSz="896938">
              <a:buFontTx/>
              <a:buNone/>
              <a:tabLst>
                <a:tab pos="481013" algn="l"/>
              </a:tabLst>
            </a:pPr>
            <a:r>
              <a:rPr lang="nb-NO" altLang="nb-NO" sz="2400" b="1" i="1" dirty="0"/>
              <a:t>Forsterkning, beskyttelse, samvirke</a:t>
            </a:r>
          </a:p>
          <a:p>
            <a:pPr marL="190500" indent="-190500" defTabSz="896938">
              <a:tabLst>
                <a:tab pos="481013" algn="l"/>
              </a:tabLst>
            </a:pPr>
            <a:endParaRPr lang="nb-NO" altLang="nb-NO" sz="2400" i="1" dirty="0"/>
          </a:p>
          <a:p>
            <a:pPr marL="190500" indent="-190500" defTabSz="896938">
              <a:tabLst>
                <a:tab pos="481013" algn="l"/>
              </a:tabLst>
            </a:pPr>
            <a:endParaRPr lang="nb-NO" altLang="nb-NO" dirty="0"/>
          </a:p>
        </p:txBody>
      </p:sp>
      <p:pic>
        <p:nvPicPr>
          <p:cNvPr id="47108" name="Picture 6" descr="U:\Tyfon Vest 11 (Odd Skarbomy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8"/>
          <a:stretch>
            <a:fillRect/>
          </a:stretch>
        </p:blipFill>
        <p:spPr bwMode="auto">
          <a:xfrm>
            <a:off x="6084888" y="2606675"/>
            <a:ext cx="26701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65650"/>
            <a:ext cx="2670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98500"/>
            <a:ext cx="26701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264696"/>
            <a:ext cx="870992" cy="870992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278661"/>
            <a:ext cx="870992" cy="87099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320496"/>
            <a:ext cx="870992" cy="8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50825" y="5237163"/>
            <a:ext cx="8859838" cy="162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nb-NO">
              <a:solidFill>
                <a:srgbClr val="FFFFFF"/>
              </a:solidFill>
            </a:endParaRPr>
          </a:p>
        </p:txBody>
      </p:sp>
      <p:pic>
        <p:nvPicPr>
          <p:cNvPr id="49155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/>
          <a:stretch>
            <a:fillRect/>
          </a:stretch>
        </p:blipFill>
        <p:spPr bwMode="auto">
          <a:xfrm>
            <a:off x="0" y="0"/>
            <a:ext cx="91440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ittel 1"/>
          <p:cNvSpPr>
            <a:spLocks noGrp="1"/>
          </p:cNvSpPr>
          <p:nvPr>
            <p:ph type="title"/>
          </p:nvPr>
        </p:nvSpPr>
        <p:spPr>
          <a:xfrm>
            <a:off x="395288" y="-93663"/>
            <a:ext cx="7772400" cy="1143001"/>
          </a:xfrm>
        </p:spPr>
        <p:txBody>
          <a:bodyPr/>
          <a:lstStyle/>
          <a:p>
            <a:r>
              <a:rPr lang="nb-NO" altLang="nb-NO">
                <a:solidFill>
                  <a:schemeClr val="bg1"/>
                </a:solidFill>
              </a:rPr>
              <a:t>Styrkestruktur – Hordaland SFD</a:t>
            </a:r>
          </a:p>
        </p:txBody>
      </p:sp>
      <p:sp>
        <p:nvSpPr>
          <p:cNvPr id="49157" name="Plassholder for innhold 2"/>
          <p:cNvSpPr>
            <a:spLocks noGrp="1"/>
          </p:cNvSpPr>
          <p:nvPr>
            <p:ph idx="1"/>
          </p:nvPr>
        </p:nvSpPr>
        <p:spPr>
          <a:xfrm>
            <a:off x="250825" y="4635500"/>
            <a:ext cx="8281988" cy="45910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nb-NO" altLang="nb-NO" dirty="0"/>
              <a:t>33 operative avdelinger i fylket</a:t>
            </a:r>
          </a:p>
          <a:p>
            <a:pPr>
              <a:spcBef>
                <a:spcPts val="300"/>
              </a:spcBef>
            </a:pPr>
            <a:r>
              <a:rPr lang="nb-NO" altLang="nb-NO" dirty="0"/>
              <a:t>620 tjenestepliktige mannskaper (oppsetning 627)</a:t>
            </a:r>
          </a:p>
          <a:p>
            <a:pPr>
              <a:spcBef>
                <a:spcPts val="300"/>
              </a:spcBef>
            </a:pPr>
            <a:r>
              <a:rPr lang="nb-NO" altLang="nb-NO" dirty="0"/>
              <a:t>12 fast ansatte (stab)</a:t>
            </a:r>
          </a:p>
          <a:p>
            <a:pPr>
              <a:spcBef>
                <a:spcPts val="300"/>
              </a:spcBef>
            </a:pPr>
            <a:r>
              <a:rPr lang="nb-NO" altLang="nb-NO" dirty="0"/>
              <a:t>Oppsetningssted i 9 kommuner, dekker hele fylket</a:t>
            </a:r>
          </a:p>
          <a:p>
            <a:pPr>
              <a:spcBef>
                <a:spcPts val="300"/>
              </a:spcBef>
            </a:pPr>
            <a:r>
              <a:rPr lang="nb-NO" altLang="nb-NO" dirty="0"/>
              <a:t>15-20 innsatser pr. år</a:t>
            </a:r>
          </a:p>
          <a:p>
            <a:pPr>
              <a:spcBef>
                <a:spcPts val="300"/>
              </a:spcBef>
            </a:pPr>
            <a:r>
              <a:rPr lang="nb-NO" altLang="nb-NO" dirty="0"/>
              <a:t>Hovedkontor og distriktslager i Bergen </a:t>
            </a:r>
          </a:p>
          <a:p>
            <a:pPr>
              <a:spcBef>
                <a:spcPts val="300"/>
              </a:spcBef>
              <a:buFontTx/>
              <a:buNone/>
            </a:pPr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293699119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88913"/>
            <a:ext cx="7848600" cy="619125"/>
          </a:xfrm>
        </p:spPr>
        <p:txBody>
          <a:bodyPr/>
          <a:lstStyle/>
          <a:p>
            <a:r>
              <a:rPr lang="nb-NO" altLang="nb-NO" sz="2800">
                <a:solidFill>
                  <a:srgbClr val="0066CC"/>
                </a:solidFill>
              </a:rPr>
              <a:t>Hordaland sivilforsvarsdistrikt</a:t>
            </a:r>
            <a:br>
              <a:rPr lang="nb-NO" altLang="nb-NO" sz="2800"/>
            </a:br>
            <a:endParaRPr lang="nb-NO" altLang="nb-NO" sz="2800"/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1143000" y="782638"/>
          <a:ext cx="61722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Image-dokument" r:id="rId3" imgW="7125286" imgH="4149969" progId="">
                  <p:embed/>
                </p:oleObj>
              </mc:Choice>
              <mc:Fallback>
                <p:oleObj name="Image-dokument" r:id="rId3" imgW="7125286" imgH="414996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782638"/>
                        <a:ext cx="6172200" cy="536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286000" y="1600200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4648200" y="1676400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2286000" y="2590800"/>
            <a:ext cx="457200" cy="3048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1524000" y="2819400"/>
            <a:ext cx="457200" cy="3048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3779838" y="2565400"/>
            <a:ext cx="457200" cy="3048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4495800" y="4191000"/>
            <a:ext cx="457200" cy="3048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057400" y="4572000"/>
            <a:ext cx="457200" cy="2286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4849813" y="3205163"/>
            <a:ext cx="457200" cy="3048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1752600" y="2209800"/>
            <a:ext cx="457200" cy="304800"/>
          </a:xfrm>
          <a:prstGeom prst="flowChartExtra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6" name="TekstSylinder 13"/>
          <p:cNvSpPr txBox="1">
            <a:spLocks noChangeArrowheads="1"/>
          </p:cNvSpPr>
          <p:nvPr/>
        </p:nvSpPr>
        <p:spPr bwMode="auto">
          <a:xfrm>
            <a:off x="6429375" y="5072063"/>
            <a:ext cx="2571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DB8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DB8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DB8"/>
              </a:buClr>
              <a:buFont typeface="Wingdings" panose="05000000000000000000" pitchFamily="2" charset="2"/>
              <a:buChar char="Ø"/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DB8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nb-NO" altLang="nb-NO" sz="2400">
                <a:solidFill>
                  <a:srgbClr val="000000"/>
                </a:solidFill>
                <a:latin typeface="Times New Roman" panose="02020603050405020304" pitchFamily="18" charset="0"/>
              </a:rPr>
              <a:t>627 personer i oppsetning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7315200" y="549275"/>
            <a:ext cx="1577975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nb-NO" dirty="0">
                <a:solidFill>
                  <a:srgbClr val="000000"/>
                </a:solidFill>
              </a:rPr>
              <a:t>8 FIG</a:t>
            </a:r>
          </a:p>
          <a:p>
            <a:pPr eaLnBrk="0" hangingPunct="0">
              <a:defRPr/>
            </a:pPr>
            <a:r>
              <a:rPr lang="nb-NO" dirty="0">
                <a:solidFill>
                  <a:srgbClr val="000000"/>
                </a:solidFill>
              </a:rPr>
              <a:t>1 MRE</a:t>
            </a:r>
          </a:p>
          <a:p>
            <a:pPr eaLnBrk="0" hangingPunct="0">
              <a:defRPr/>
            </a:pPr>
            <a:r>
              <a:rPr lang="nb-NO" dirty="0">
                <a:solidFill>
                  <a:srgbClr val="000000"/>
                </a:solidFill>
              </a:rPr>
              <a:t>14 FIGP</a:t>
            </a:r>
          </a:p>
          <a:p>
            <a:pPr eaLnBrk="0" hangingPunct="0">
              <a:defRPr/>
            </a:pPr>
            <a:r>
              <a:rPr lang="nb-NO" dirty="0">
                <a:solidFill>
                  <a:srgbClr val="000000"/>
                </a:solidFill>
              </a:rPr>
              <a:t>8 RAD</a:t>
            </a:r>
          </a:p>
          <a:p>
            <a:pPr eaLnBrk="0" hangingPunct="0">
              <a:defRPr/>
            </a:pPr>
            <a:r>
              <a:rPr lang="nb-NO" dirty="0">
                <a:solidFill>
                  <a:srgbClr val="000000"/>
                </a:solidFill>
              </a:rPr>
              <a:t>2 MFE</a:t>
            </a:r>
          </a:p>
          <a:p>
            <a:pPr eaLnBrk="0" hangingPunct="0">
              <a:defRPr/>
            </a:pPr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2552700"/>
            <a:ext cx="6429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642262"/>
      </p:ext>
    </p:extLst>
  </p:cSld>
  <p:clrMapOvr>
    <a:masterClrMapping/>
  </p:clrMapOvr>
  <p:transition>
    <p:zo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4" grpId="0" animBg="1"/>
      <p:bldP spid="3085" grpId="0" animBg="1"/>
      <p:bldP spid="308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918450" cy="1143000"/>
          </a:xfrm>
        </p:spPr>
        <p:txBody>
          <a:bodyPr/>
          <a:lstStyle/>
          <a:p>
            <a:r>
              <a:rPr lang="nb-NO" altLang="nb-NO"/>
              <a:t>FIG-avdelinger (Nivå 1)</a:t>
            </a:r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7772400" cy="434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Bergen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Lindås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Stord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Fjell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Askøy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Voss 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Kvam 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FIG Hardanger 		</a:t>
            </a:r>
          </a:p>
          <a:p>
            <a:pPr>
              <a:buFontTx/>
              <a:buNone/>
            </a:pPr>
            <a:r>
              <a:rPr lang="nb-NO" altLang="nb-NO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Mobil </a:t>
            </a:r>
            <a:r>
              <a:rPr lang="nb-NO" altLang="nb-NO" dirty="0" err="1"/>
              <a:t>rensenhet</a:t>
            </a:r>
            <a:r>
              <a:rPr lang="nb-NO" altLang="nb-NO" dirty="0"/>
              <a:t> (MRE)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MFE Bergen 1 og 2	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altLang="nb-NO" dirty="0"/>
              <a:t>8 </a:t>
            </a:r>
            <a:r>
              <a:rPr lang="nb-NO" altLang="nb-NO" dirty="0" err="1"/>
              <a:t>stk</a:t>
            </a:r>
            <a:r>
              <a:rPr lang="nb-NO" altLang="nb-NO" dirty="0"/>
              <a:t> </a:t>
            </a:r>
            <a:r>
              <a:rPr lang="nb-NO" altLang="nb-NO" dirty="0" err="1"/>
              <a:t>Radiac</a:t>
            </a:r>
            <a:r>
              <a:rPr lang="nb-NO" altLang="nb-NO" dirty="0"/>
              <a:t> målepatruljer (RAD)				</a:t>
            </a:r>
          </a:p>
          <a:p>
            <a:pPr>
              <a:buFont typeface="Wingdings" panose="05000000000000000000" pitchFamily="2" charset="2"/>
              <a:buNone/>
            </a:pPr>
            <a:endParaRPr lang="nb-NO" altLang="nb-NO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nb-NO" altLang="nb-NO" dirty="0"/>
          </a:p>
        </p:txBody>
      </p:sp>
      <p:pic>
        <p:nvPicPr>
          <p:cNvPr id="6" name="Plassholder for inn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21185" r="8893" b="5315"/>
          <a:stretch/>
        </p:blipFill>
        <p:spPr>
          <a:xfrm>
            <a:off x="3131840" y="1639440"/>
            <a:ext cx="4964410" cy="28176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6441204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Bilde 5" descr="DSC_04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46878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49275"/>
            <a:ext cx="8786812" cy="1143000"/>
          </a:xfrm>
        </p:spPr>
        <p:txBody>
          <a:bodyPr/>
          <a:lstStyle/>
          <a:p>
            <a:r>
              <a:rPr lang="nb-NO" altLang="nb-NO">
                <a:solidFill>
                  <a:srgbClr val="0070C0"/>
                </a:solidFill>
              </a:rPr>
              <a:t>FIG Personell-avdelinger (nivå 2)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44675"/>
            <a:ext cx="3929062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nb-NO" altLang="nb-NO" sz="1800" dirty="0"/>
              <a:t>FIGP Bergen</a:t>
            </a:r>
          </a:p>
          <a:p>
            <a:pPr>
              <a:lnSpc>
                <a:spcPct val="9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nb-NO" altLang="nb-NO" sz="1800" dirty="0"/>
              <a:t>FIGP 01 Bergen	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b-NO" altLang="nb-NO" sz="1800" dirty="0"/>
              <a:t>FIGP 02 Bergen	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b-NO" altLang="nb-NO" sz="1800" dirty="0"/>
              <a:t>FIGP 03 Bergen	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b-NO" altLang="nb-NO" sz="1800" dirty="0"/>
              <a:t>FIGP 04 Bergen	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b-NO" altLang="nb-NO" sz="1800" dirty="0"/>
              <a:t>FIGP 05 Bergen		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b-NO" altLang="nb-NO" sz="1800" dirty="0"/>
              <a:t>FIGP 06 Bergen		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1800" dirty="0"/>
              <a:t>	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nb-NO" altLang="nb-NO" sz="1800" dirty="0"/>
              <a:t>		</a:t>
            </a:r>
          </a:p>
          <a:p>
            <a:pPr>
              <a:lnSpc>
                <a:spcPct val="90000"/>
              </a:lnSpc>
            </a:pPr>
            <a:endParaRPr lang="nb-NO" altLang="nb-NO" sz="1800" dirty="0"/>
          </a:p>
          <a:p>
            <a:pPr>
              <a:lnSpc>
                <a:spcPct val="90000"/>
              </a:lnSpc>
            </a:pPr>
            <a:endParaRPr lang="nb-NO" altLang="nb-NO" sz="1800" dirty="0"/>
          </a:p>
          <a:p>
            <a:pPr>
              <a:lnSpc>
                <a:spcPct val="90000"/>
              </a:lnSpc>
            </a:pPr>
            <a:endParaRPr lang="nb-NO" altLang="nb-NO" sz="1800" dirty="0"/>
          </a:p>
          <a:p>
            <a:pPr>
              <a:lnSpc>
                <a:spcPct val="90000"/>
              </a:lnSpc>
            </a:pPr>
            <a:endParaRPr lang="nb-NO" altLang="nb-NO" sz="1800" dirty="0"/>
          </a:p>
        </p:txBody>
      </p:sp>
      <p:sp>
        <p:nvSpPr>
          <p:cNvPr id="5" name="Rektangel 4"/>
          <p:cNvSpPr/>
          <p:nvPr/>
        </p:nvSpPr>
        <p:spPr>
          <a:xfrm>
            <a:off x="2339975" y="1557338"/>
            <a:ext cx="4929188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Clr>
                <a:srgbClr val="0070C0"/>
              </a:buClr>
              <a:defRPr/>
            </a:pPr>
            <a:r>
              <a:rPr lang="nb-NO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</a:rPr>
              <a:t>FIGP</a:t>
            </a: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 Askøy 	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</a:rPr>
              <a:t>FIGP</a:t>
            </a: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 Stord			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</a:rPr>
              <a:t>FIGP</a:t>
            </a: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 Lindås			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</a:rPr>
              <a:t>FIGP</a:t>
            </a: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 Voss			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</a:rPr>
              <a:t>FIGP</a:t>
            </a: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 Fjell			  	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</a:rPr>
              <a:t>FIGP</a:t>
            </a: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 Hardanger</a:t>
            </a:r>
          </a:p>
          <a:p>
            <a:pPr eaLnBrk="0" hangingPunct="0"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nb-NO" sz="1800" dirty="0">
                <a:solidFill>
                  <a:srgbClr val="000000"/>
                </a:solidFill>
                <a:latin typeface="Arial"/>
                <a:cs typeface="Arial" pitchFamily="34" charset="0"/>
              </a:rPr>
              <a:t>FIGP Kvam	 </a:t>
            </a:r>
          </a:p>
          <a:p>
            <a:pPr eaLnBrk="0" hangingPunct="0">
              <a:buClr>
                <a:srgbClr val="0070C0"/>
              </a:buClr>
              <a:defRPr/>
            </a:pPr>
            <a:endParaRPr lang="nb-NO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9654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7918648" cy="1143000"/>
          </a:xfrm>
        </p:spPr>
        <p:txBody>
          <a:bodyPr/>
          <a:lstStyle/>
          <a:p>
            <a:r>
              <a:rPr lang="nb-NO" dirty="0"/>
              <a:t>Utstyr - FIG-avdelinger</a:t>
            </a:r>
          </a:p>
        </p:txBody>
      </p:sp>
      <p:pic>
        <p:nvPicPr>
          <p:cNvPr id="9" name="Bilde 8" descr="DSC_0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6984776" cy="464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03618"/>
      </p:ext>
    </p:extLst>
  </p:cSld>
  <p:clrMapOvr>
    <a:masterClrMapping/>
  </p:clrMapOvr>
</p:sld>
</file>

<file path=ppt/theme/theme1.xml><?xml version="1.0" encoding="utf-8"?>
<a:theme xmlns:a="http://schemas.openxmlformats.org/drawingml/2006/main" name="sivilforsvaret">
  <a:themeElements>
    <a:clrScheme name="sivilforsvare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F3F"/>
      </a:accent1>
      <a:accent2>
        <a:srgbClr val="5B60A6"/>
      </a:accent2>
      <a:accent3>
        <a:srgbClr val="FFFFFF"/>
      </a:accent3>
      <a:accent4>
        <a:srgbClr val="000000"/>
      </a:accent4>
      <a:accent5>
        <a:srgbClr val="AAC0AF"/>
      </a:accent5>
      <a:accent6>
        <a:srgbClr val="525696"/>
      </a:accent6>
      <a:hlink>
        <a:srgbClr val="EEA300"/>
      </a:hlink>
      <a:folHlink>
        <a:srgbClr val="F9D49C"/>
      </a:folHlink>
    </a:clrScheme>
    <a:fontScheme name="sivilforsvar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ivilforsvar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F3F"/>
        </a:accent1>
        <a:accent2>
          <a:srgbClr val="5B60A6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525696"/>
        </a:accent6>
        <a:hlink>
          <a:srgbClr val="EEA300"/>
        </a:hlink>
        <a:folHlink>
          <a:srgbClr val="F9D4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F MAL 2005">
  <a:themeElements>
    <a:clrScheme name="SF MAL 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F3F"/>
      </a:accent1>
      <a:accent2>
        <a:srgbClr val="5B60A6"/>
      </a:accent2>
      <a:accent3>
        <a:srgbClr val="FFFFFF"/>
      </a:accent3>
      <a:accent4>
        <a:srgbClr val="000000"/>
      </a:accent4>
      <a:accent5>
        <a:srgbClr val="AAC0AF"/>
      </a:accent5>
      <a:accent6>
        <a:srgbClr val="525696"/>
      </a:accent6>
      <a:hlink>
        <a:srgbClr val="EEA300"/>
      </a:hlink>
      <a:folHlink>
        <a:srgbClr val="F9D49C"/>
      </a:folHlink>
    </a:clrScheme>
    <a:fontScheme name="SF MAL 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F MAL 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F3F"/>
        </a:accent1>
        <a:accent2>
          <a:srgbClr val="5B60A6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525696"/>
        </a:accent6>
        <a:hlink>
          <a:srgbClr val="EEA300"/>
        </a:hlink>
        <a:folHlink>
          <a:srgbClr val="F9D4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F MAL 2005">
  <a:themeElements>
    <a:clrScheme name="SF MAL 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F3F"/>
      </a:accent1>
      <a:accent2>
        <a:srgbClr val="5B60A6"/>
      </a:accent2>
      <a:accent3>
        <a:srgbClr val="FFFFFF"/>
      </a:accent3>
      <a:accent4>
        <a:srgbClr val="000000"/>
      </a:accent4>
      <a:accent5>
        <a:srgbClr val="AAC0AF"/>
      </a:accent5>
      <a:accent6>
        <a:srgbClr val="525696"/>
      </a:accent6>
      <a:hlink>
        <a:srgbClr val="EEA300"/>
      </a:hlink>
      <a:folHlink>
        <a:srgbClr val="F9D49C"/>
      </a:folHlink>
    </a:clrScheme>
    <a:fontScheme name="SF MAL 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F MAL 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F3F"/>
        </a:accent1>
        <a:accent2>
          <a:srgbClr val="5B60A6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525696"/>
        </a:accent6>
        <a:hlink>
          <a:srgbClr val="EEA300"/>
        </a:hlink>
        <a:folHlink>
          <a:srgbClr val="F9D4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ivilforsvaret">
  <a:themeElements>
    <a:clrScheme name="sivilforsvare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F3F"/>
      </a:accent1>
      <a:accent2>
        <a:srgbClr val="5B60A6"/>
      </a:accent2>
      <a:accent3>
        <a:srgbClr val="FFFFFF"/>
      </a:accent3>
      <a:accent4>
        <a:srgbClr val="000000"/>
      </a:accent4>
      <a:accent5>
        <a:srgbClr val="AAC0AF"/>
      </a:accent5>
      <a:accent6>
        <a:srgbClr val="525696"/>
      </a:accent6>
      <a:hlink>
        <a:srgbClr val="EEA300"/>
      </a:hlink>
      <a:folHlink>
        <a:srgbClr val="F9D49C"/>
      </a:folHlink>
    </a:clrScheme>
    <a:fontScheme name="sivilforsvar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ivilforsvar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F3F"/>
        </a:accent1>
        <a:accent2>
          <a:srgbClr val="5B60A6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525696"/>
        </a:accent6>
        <a:hlink>
          <a:srgbClr val="EEA300"/>
        </a:hlink>
        <a:folHlink>
          <a:srgbClr val="F9D4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 MAL 2005</Template>
  <TotalTime>1885</TotalTime>
  <Words>447</Words>
  <Application>Microsoft Office PowerPoint</Application>
  <PresentationFormat>Skjermfremvisning (4:3)</PresentationFormat>
  <Paragraphs>167</Paragraphs>
  <Slides>22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sivilforsvaret</vt:lpstr>
      <vt:lpstr>SF MAL 2005</vt:lpstr>
      <vt:lpstr>1_SF MAL 2005</vt:lpstr>
      <vt:lpstr>1_sivilforsvaret</vt:lpstr>
      <vt:lpstr>Image-dokument</vt:lpstr>
      <vt:lpstr>PowerPoint-presentasjon</vt:lpstr>
      <vt:lpstr>Agenda</vt:lpstr>
      <vt:lpstr>Mannskaps- ressurser</vt:lpstr>
      <vt:lpstr>Sivilforsvarets  oppgaver</vt:lpstr>
      <vt:lpstr>Styrkestruktur – Hordaland SFD</vt:lpstr>
      <vt:lpstr>Hordaland sivilforsvarsdistrikt </vt:lpstr>
      <vt:lpstr>FIG-avdelinger (Nivå 1)</vt:lpstr>
      <vt:lpstr>FIG Personell-avdelinger (nivå 2)</vt:lpstr>
      <vt:lpstr>Utstyr - FIG-avdelinger</vt:lpstr>
      <vt:lpstr>Materiell</vt:lpstr>
      <vt:lpstr>PowerPoint-presentasjon</vt:lpstr>
      <vt:lpstr>Kapasiteter mobil forsterkningsenhet</vt:lpstr>
      <vt:lpstr>Hvordan utløse støtte fra MFE</vt:lpstr>
      <vt:lpstr>PowerPoint-presentasjon</vt:lpstr>
      <vt:lpstr>IKT felt</vt:lpstr>
      <vt:lpstr>Når brukes Sivilforsvaret</vt:lpstr>
      <vt:lpstr>Når brukes Sivilforsvaret</vt:lpstr>
      <vt:lpstr>Varsling og utkalling av Sivilforsvaret</vt:lpstr>
      <vt:lpstr>Bruk av sivilforsvaret -suksessfaktorer</vt:lpstr>
      <vt:lpstr>PowerPoint-presentasjon</vt:lpstr>
      <vt:lpstr>PowerPoint-presentasjon</vt:lpstr>
      <vt:lpstr>Sivilforsvaret i Sogn og Fjordane</vt:lpstr>
    </vt:vector>
  </TitlesOfParts>
  <Company>DSB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Hovden, Eivind</dc:creator>
  <cp:lastModifiedBy>Kristoffersen, Tommy</cp:lastModifiedBy>
  <cp:revision>52</cp:revision>
  <cp:lastPrinted>2019-03-27T12:59:35Z</cp:lastPrinted>
  <dcterms:created xsi:type="dcterms:W3CDTF">2016-09-20T13:08:08Z</dcterms:created>
  <dcterms:modified xsi:type="dcterms:W3CDTF">2019-03-28T08:03:13Z</dcterms:modified>
</cp:coreProperties>
</file>